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9" r:id="rId7"/>
    <p:sldId id="283" r:id="rId8"/>
    <p:sldId id="261" r:id="rId9"/>
    <p:sldId id="281" r:id="rId10"/>
    <p:sldId id="282" r:id="rId11"/>
    <p:sldId id="263" r:id="rId12"/>
    <p:sldId id="264" r:id="rId13"/>
    <p:sldId id="266" r:id="rId14"/>
    <p:sldId id="278" r:id="rId15"/>
    <p:sldId id="265" r:id="rId16"/>
    <p:sldId id="271" r:id="rId17"/>
    <p:sldId id="272" r:id="rId18"/>
    <p:sldId id="276" r:id="rId19"/>
    <p:sldId id="273" r:id="rId20"/>
    <p:sldId id="270" r:id="rId21"/>
    <p:sldId id="277" r:id="rId22"/>
    <p:sldId id="269" r:id="rId23"/>
    <p:sldId id="274" r:id="rId24"/>
    <p:sldId id="275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4" y="201613"/>
            <a:ext cx="2190750" cy="1657350"/>
          </a:xfrm>
          <a:prstGeom prst="rect">
            <a:avLst/>
          </a:prstGeom>
        </p:spPr>
      </p:pic>
      <p:pic>
        <p:nvPicPr>
          <p:cNvPr id="8" name="Picture 4" descr="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894" y="422050"/>
            <a:ext cx="1539648" cy="104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0056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8814" rIns="90000" bIns="45000" anchor="ctr">
            <a:spAutoFit/>
          </a:bodyPr>
          <a:lstStyle>
            <a:lvl1pPr>
              <a:defRPr lang="ru-RU" sz="2200" b="1" dirty="0">
                <a:solidFill>
                  <a:srgbClr val="C64F1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 defTabSz="449263" fontAlgn="base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6" y="197444"/>
            <a:ext cx="1834925" cy="1388161"/>
          </a:xfrm>
          <a:prstGeom prst="rect">
            <a:avLst/>
          </a:prstGeom>
        </p:spPr>
      </p:pic>
      <p:pic>
        <p:nvPicPr>
          <p:cNvPr id="8" name="Picture 4" descr="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305" y="364331"/>
            <a:ext cx="1289577" cy="87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66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8814" rIns="90000" bIns="45000" anchor="ctr">
            <a:spAutoFit/>
          </a:bodyPr>
          <a:lstStyle>
            <a:lvl1pPr>
              <a:defRPr lang="ru-RU" sz="2200" b="1" dirty="0">
                <a:solidFill>
                  <a:srgbClr val="C64F1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 defTabSz="449263" fontAlgn="base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6" y="197444"/>
            <a:ext cx="1834925" cy="1388161"/>
          </a:xfrm>
          <a:prstGeom prst="rect">
            <a:avLst/>
          </a:prstGeom>
        </p:spPr>
      </p:pic>
      <p:pic>
        <p:nvPicPr>
          <p:cNvPr id="9" name="Picture 4" descr="twit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305" y="364331"/>
            <a:ext cx="1289577" cy="87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0374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8814" rIns="90000" bIns="45000" anchor="ctr">
            <a:spAutoFit/>
          </a:bodyPr>
          <a:lstStyle>
            <a:lvl1pPr>
              <a:defRPr lang="ru-RU" sz="2200" b="1" dirty="0">
                <a:solidFill>
                  <a:srgbClr val="C64F1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 defTabSz="449263" fontAlgn="base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6" y="197444"/>
            <a:ext cx="1834925" cy="138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397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68814" rIns="90000" bIns="45000" anchor="ctr">
            <a:spAutoFit/>
          </a:bodyPr>
          <a:lstStyle>
            <a:lvl1pPr>
              <a:defRPr lang="ru-RU" sz="2200" b="1" dirty="0">
                <a:solidFill>
                  <a:srgbClr val="C64F15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pPr lvl="0" defTabSz="449263" fontAlgn="base" hangingPunct="0">
              <a:lnSpc>
                <a:spcPct val="100000"/>
              </a:lnSpc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6" y="197444"/>
            <a:ext cx="1834925" cy="13881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2154" y="340506"/>
            <a:ext cx="1246728" cy="99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032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97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EA4E0-4481-4187-B0EB-90227C5221A2}" type="datetimeFigureOut">
              <a:rPr lang="ru-RU" smtClean="0"/>
              <a:t>24.01.2019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236E2-ECA8-4EA9-9FB3-A0C1F02EB5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690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cid:426540406@13112018-270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9.png"/><Relationship Id="rId5" Type="http://schemas.openxmlformats.org/officeDocument/2006/relationships/image" Target="../media/image23.jpeg"/><Relationship Id="rId10" Type="http://schemas.openxmlformats.org/officeDocument/2006/relationships/image" Target="../media/image28.pn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6544744" y="4784265"/>
            <a:ext cx="5367338" cy="1626161"/>
          </a:xfrm>
        </p:spPr>
        <p:txBody>
          <a:bodyPr anchor="ctr">
            <a:normAutofit/>
          </a:bodyPr>
          <a:lstStyle/>
          <a:p>
            <a:pPr marL="0" indent="0" eaLnBrk="1"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dirty="0" smtClean="0"/>
              <a:t>Вдовина Светлана</a:t>
            </a:r>
            <a:endParaRPr lang="ru-RU" altLang="ru-RU" dirty="0" smtClean="0"/>
          </a:p>
          <a:p>
            <a:pPr marL="0" indent="0" eaLnBrk="1"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dirty="0" smtClean="0"/>
              <a:t>Руководитель отдела </a:t>
            </a:r>
          </a:p>
          <a:p>
            <a:pPr marL="0" indent="0" eaLnBrk="1">
              <a:spcAft>
                <a:spcPct val="0"/>
              </a:spcAft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</a:pPr>
            <a:r>
              <a:rPr lang="ru-RU" altLang="ru-RU" dirty="0" smtClean="0"/>
              <a:t>разработки </a:t>
            </a:r>
            <a:r>
              <a:rPr lang="ru-RU" altLang="ru-RU" dirty="0" smtClean="0"/>
              <a:t>ООО </a:t>
            </a:r>
            <a:r>
              <a:rPr lang="ru-RU" altLang="ru-RU" dirty="0" smtClean="0"/>
              <a:t>«</a:t>
            </a:r>
            <a:r>
              <a:rPr lang="ru-RU" altLang="ru-RU" dirty="0" err="1" smtClean="0"/>
              <a:t>Эрикос</a:t>
            </a:r>
            <a:r>
              <a:rPr lang="ru-RU" altLang="ru-RU" dirty="0" smtClean="0"/>
              <a:t>-ЦСП»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791996" y="2242218"/>
            <a:ext cx="10806112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76752" rIns="90000" bIns="45000"/>
          <a:lstStyle>
            <a:lvl1pPr algn="r"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l">
              <a:defRPr/>
            </a:pPr>
            <a:r>
              <a:rPr lang="ru-RU" sz="3600" dirty="0">
                <a:solidFill>
                  <a:srgbClr val="C64F15"/>
                </a:solidFill>
              </a:rPr>
              <a:t>Нововведения</a:t>
            </a:r>
            <a:r>
              <a:rPr lang="ru-RU" sz="3600" dirty="0"/>
              <a:t> </a:t>
            </a:r>
            <a:r>
              <a:rPr lang="ru-RU" sz="3600" dirty="0">
                <a:solidFill>
                  <a:srgbClr val="C64F15"/>
                </a:solidFill>
              </a:rPr>
              <a:t>в сметном ценообразовании и их отражение в "1С:Смета 3" и сметной подсистеме "1С:ERP Управление строительной организацией </a:t>
            </a:r>
            <a:r>
              <a:rPr lang="ru-RU" sz="3600" dirty="0" smtClean="0">
                <a:solidFill>
                  <a:srgbClr val="C64F15"/>
                </a:solidFill>
              </a:rPr>
              <a:t>2"</a:t>
            </a:r>
            <a:endParaRPr lang="ru-RU" altLang="ru-RU" sz="3600" dirty="0">
              <a:solidFill>
                <a:srgbClr val="C64F1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47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6"/>
            <a:ext cx="8380105" cy="419624"/>
          </a:xfrm>
        </p:spPr>
        <p:txBody>
          <a:bodyPr/>
          <a:lstStyle/>
          <a:p>
            <a:r>
              <a:rPr lang="ru-RU" dirty="0" smtClean="0"/>
              <a:t>Ранжирование ресурсов в «1С:Смета»</a:t>
            </a:r>
            <a:endParaRPr lang="ru-RU" dirty="0"/>
          </a:p>
        </p:txBody>
      </p:sp>
      <p:pic>
        <p:nvPicPr>
          <p:cNvPr id="15" name="Рисунок 1"/>
          <p:cNvPicPr>
            <a:picLocks noChangeAspect="1"/>
          </p:cNvPicPr>
          <p:nvPr/>
        </p:nvPicPr>
        <p:blipFill>
          <a:blip r:embed="rId2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1262948"/>
            <a:ext cx="9144000" cy="417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080000" y="5642861"/>
            <a:ext cx="10653196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Новые функции «</a:t>
            </a:r>
            <a:r>
              <a:rPr lang="ru-RU" alt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1С:Смета</a:t>
            </a:r>
            <a:r>
              <a:rPr lang="ru-RU" alt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 3» позволяют выполнить функции ранжирования ресурсов для ускорения определения текущих цен и транспортных затрат в смете и актах выполненных работ.</a:t>
            </a:r>
            <a:endParaRPr lang="ru-RU" altLang="ru-RU" sz="200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3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Процесс получения сметной документации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66554" y="1982670"/>
            <a:ext cx="1911350" cy="9429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 dirty="0">
                <a:solidFill>
                  <a:srgbClr val="000000"/>
                </a:solidFill>
                <a:ea typeface="Arial Unicode MS" panose="020B0604020202020204" pitchFamily="34" charset="-128"/>
              </a:rPr>
              <a:t>Стороннее </a:t>
            </a:r>
            <a:r>
              <a:rPr lang="ru-RU" altLang="ru-RU" sz="1600" dirty="0" smtClean="0">
                <a:solidFill>
                  <a:srgbClr val="000000"/>
                </a:solidFill>
                <a:ea typeface="Arial Unicode MS" panose="020B0604020202020204" pitchFamily="34" charset="-128"/>
              </a:rPr>
              <a:t>ПО</a:t>
            </a:r>
            <a:endParaRPr lang="ru-RU" altLang="ru-RU" sz="1600" dirty="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18" name="Соединительная линия уступом 17"/>
          <p:cNvCxnSpPr>
            <a:cxnSpLocks noChangeShapeType="1"/>
            <a:stCxn id="17" idx="3"/>
            <a:endCxn id="20" idx="1"/>
          </p:cNvCxnSpPr>
          <p:nvPr/>
        </p:nvCxnSpPr>
        <p:spPr bwMode="auto">
          <a:xfrm flipV="1">
            <a:off x="2477904" y="1942189"/>
            <a:ext cx="1459264" cy="511969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68" y="2984383"/>
            <a:ext cx="498475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68" y="1685808"/>
            <a:ext cx="501650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168" y="2311283"/>
            <a:ext cx="4603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 bwMode="auto">
          <a:xfrm>
            <a:off x="4611856" y="1032939"/>
            <a:ext cx="2317750" cy="2761068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Форматы: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XML </a:t>
            </a:r>
            <a:r>
              <a:rPr lang="ru-RU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(Гранд)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XML (</a:t>
            </a:r>
            <a:r>
              <a:rPr lang="ru-RU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1С:Смета 3)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АРПС 1.10, 2.0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ESTML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EXCEL (</a:t>
            </a:r>
            <a:r>
              <a:rPr lang="ru-RU" altLang="ru-RU" sz="1400" dirty="0" err="1">
                <a:solidFill>
                  <a:srgbClr val="000000"/>
                </a:solidFill>
                <a:ea typeface="Arial Unicode MS" panose="020B0604020202020204" pitchFamily="34" charset="-128"/>
              </a:rPr>
              <a:t>исх</a:t>
            </a:r>
            <a:r>
              <a:rPr lang="ru-RU" altLang="ru-RU" sz="1400" dirty="0">
                <a:solidFill>
                  <a:srgbClr val="000000"/>
                </a:solidFill>
                <a:ea typeface="Arial Unicode MS" panose="020B0604020202020204" pitchFamily="34" charset="-128"/>
              </a:rPr>
              <a:t> данные</a:t>
            </a:r>
            <a:r>
              <a:rPr lang="ru-RU" altLang="ru-RU" sz="1400" dirty="0" smtClean="0">
                <a:solidFill>
                  <a:srgbClr val="000000"/>
                </a:solidFill>
                <a:ea typeface="Arial Unicode MS" panose="020B0604020202020204" pitchFamily="34" charset="-128"/>
              </a:rPr>
              <a:t>)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400" dirty="0" smtClean="0">
                <a:solidFill>
                  <a:srgbClr val="000000"/>
                </a:solidFill>
                <a:ea typeface="Arial Unicode MS" panose="020B0604020202020204" pitchFamily="34" charset="-128"/>
              </a:rPr>
              <a:t>5</a:t>
            </a:r>
            <a:r>
              <a:rPr lang="en-US" altLang="ru-RU" sz="1400" dirty="0" smtClean="0">
                <a:solidFill>
                  <a:srgbClr val="000000"/>
                </a:solidFill>
                <a:ea typeface="Arial Unicode MS" panose="020B0604020202020204" pitchFamily="34" charset="-128"/>
              </a:rPr>
              <a:t>D </a:t>
            </a:r>
            <a:r>
              <a:rPr lang="ru-RU" altLang="ru-RU" sz="1400" dirty="0" smtClean="0">
                <a:solidFill>
                  <a:srgbClr val="000000"/>
                </a:solidFill>
                <a:ea typeface="Arial Unicode MS" panose="020B0604020202020204" pitchFamily="34" charset="-128"/>
              </a:rPr>
              <a:t>Смета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400" dirty="0" err="1" smtClean="0">
                <a:solidFill>
                  <a:srgbClr val="000000"/>
                </a:solidFill>
                <a:ea typeface="Arial Unicode MS" panose="020B0604020202020204" pitchFamily="34" charset="-128"/>
              </a:rPr>
              <a:t>KenML</a:t>
            </a:r>
            <a:endParaRPr lang="ru-RU" altLang="ru-RU" sz="1400" dirty="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cxnSp>
        <p:nvCxnSpPr>
          <p:cNvPr id="23" name="Соединительная линия уступом 22"/>
          <p:cNvCxnSpPr>
            <a:cxnSpLocks noChangeShapeType="1"/>
            <a:stCxn id="17" idx="3"/>
            <a:endCxn id="21" idx="1"/>
          </p:cNvCxnSpPr>
          <p:nvPr/>
        </p:nvCxnSpPr>
        <p:spPr bwMode="auto">
          <a:xfrm>
            <a:off x="2477904" y="2454158"/>
            <a:ext cx="1459264" cy="115888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4" name="Соединительная линия уступом 23"/>
          <p:cNvCxnSpPr>
            <a:cxnSpLocks noChangeShapeType="1"/>
            <a:stCxn id="17" idx="3"/>
            <a:endCxn id="19" idx="1"/>
          </p:cNvCxnSpPr>
          <p:nvPr/>
        </p:nvCxnSpPr>
        <p:spPr bwMode="auto">
          <a:xfrm>
            <a:off x="2477904" y="2454158"/>
            <a:ext cx="1459264" cy="817563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cxnSpLocks noChangeShapeType="1"/>
            <a:stCxn id="22" idx="3"/>
            <a:endCxn id="38" idx="1"/>
          </p:cNvCxnSpPr>
          <p:nvPr/>
        </p:nvCxnSpPr>
        <p:spPr bwMode="auto">
          <a:xfrm>
            <a:off x="6929606" y="2413473"/>
            <a:ext cx="2318591" cy="1380534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 bwMode="auto">
          <a:xfrm>
            <a:off x="566554" y="3686058"/>
            <a:ext cx="1911350" cy="942975"/>
          </a:xfrm>
          <a:prstGeom prst="rect">
            <a:avLst/>
          </a:prstGeom>
          <a:solidFill>
            <a:srgbClr val="44A1AE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3</a:t>
            </a:r>
            <a:r>
              <a:rPr lang="en-US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D </a:t>
            </a: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модель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4621381" y="3924183"/>
            <a:ext cx="2289175" cy="682625"/>
          </a:xfrm>
          <a:prstGeom prst="rect">
            <a:avLst/>
          </a:prstGeom>
          <a:solidFill>
            <a:srgbClr val="44A1AE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US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Online </a:t>
            </a: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режим</a:t>
            </a:r>
          </a:p>
        </p:txBody>
      </p:sp>
      <p:cxnSp>
        <p:nvCxnSpPr>
          <p:cNvPr id="28" name="Соединительная линия уступом 27"/>
          <p:cNvCxnSpPr>
            <a:cxnSpLocks noChangeShapeType="1"/>
            <a:stCxn id="26" idx="3"/>
            <a:endCxn id="27" idx="1"/>
          </p:cNvCxnSpPr>
          <p:nvPr/>
        </p:nvCxnSpPr>
        <p:spPr bwMode="auto">
          <a:xfrm>
            <a:off x="2477904" y="4157546"/>
            <a:ext cx="2143477" cy="107950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cxnSpLocks noChangeShapeType="1"/>
            <a:stCxn id="27" idx="3"/>
            <a:endCxn id="38" idx="1"/>
          </p:cNvCxnSpPr>
          <p:nvPr/>
        </p:nvCxnSpPr>
        <p:spPr bwMode="auto">
          <a:xfrm flipV="1">
            <a:off x="6910556" y="3794007"/>
            <a:ext cx="2337641" cy="471489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 bwMode="auto">
          <a:xfrm>
            <a:off x="566554" y="4884620"/>
            <a:ext cx="1911350" cy="503238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Гос нормативы</a:t>
            </a:r>
          </a:p>
        </p:txBody>
      </p:sp>
      <p:sp>
        <p:nvSpPr>
          <p:cNvPr id="31" name="Прямоугольник 30"/>
          <p:cNvSpPr/>
          <p:nvPr/>
        </p:nvSpPr>
        <p:spPr bwMode="auto">
          <a:xfrm>
            <a:off x="4627731" y="5279908"/>
            <a:ext cx="2289175" cy="971550"/>
          </a:xfrm>
          <a:prstGeom prst="rect">
            <a:avLst/>
          </a:prstGeom>
          <a:solidFill>
            <a:srgbClr val="44A1AE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Создание сметы в системе</a:t>
            </a:r>
          </a:p>
        </p:txBody>
      </p:sp>
      <p:sp>
        <p:nvSpPr>
          <p:cNvPr id="32" name="Прямоугольник 31"/>
          <p:cNvSpPr/>
          <p:nvPr/>
        </p:nvSpPr>
        <p:spPr bwMode="auto">
          <a:xfrm>
            <a:off x="566554" y="5459295"/>
            <a:ext cx="1911350" cy="4984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Корп нормативы</a:t>
            </a:r>
          </a:p>
        </p:txBody>
      </p:sp>
      <p:sp>
        <p:nvSpPr>
          <p:cNvPr id="33" name="Прямоугольник 32"/>
          <p:cNvSpPr/>
          <p:nvPr/>
        </p:nvSpPr>
        <p:spPr bwMode="auto">
          <a:xfrm>
            <a:off x="566554" y="6027620"/>
            <a:ext cx="1911350" cy="500063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Другие источники</a:t>
            </a:r>
          </a:p>
        </p:txBody>
      </p:sp>
      <p:cxnSp>
        <p:nvCxnSpPr>
          <p:cNvPr id="34" name="Соединительная линия уступом 33"/>
          <p:cNvCxnSpPr>
            <a:cxnSpLocks noChangeShapeType="1"/>
            <a:stCxn id="31" idx="3"/>
            <a:endCxn id="38" idx="1"/>
          </p:cNvCxnSpPr>
          <p:nvPr/>
        </p:nvCxnSpPr>
        <p:spPr bwMode="auto">
          <a:xfrm flipV="1">
            <a:off x="6916906" y="3794007"/>
            <a:ext cx="2331291" cy="1971676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5" name="Соединительная линия уступом 34"/>
          <p:cNvCxnSpPr>
            <a:cxnSpLocks noChangeShapeType="1"/>
            <a:stCxn id="30" idx="3"/>
            <a:endCxn id="31" idx="1"/>
          </p:cNvCxnSpPr>
          <p:nvPr/>
        </p:nvCxnSpPr>
        <p:spPr bwMode="auto">
          <a:xfrm>
            <a:off x="2477904" y="5136239"/>
            <a:ext cx="2149827" cy="629444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6" name="Соединительная линия уступом 35"/>
          <p:cNvCxnSpPr>
            <a:cxnSpLocks noChangeShapeType="1"/>
            <a:stCxn id="32" idx="3"/>
            <a:endCxn id="31" idx="1"/>
          </p:cNvCxnSpPr>
          <p:nvPr/>
        </p:nvCxnSpPr>
        <p:spPr bwMode="auto">
          <a:xfrm>
            <a:off x="2477904" y="5708533"/>
            <a:ext cx="2149827" cy="57150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cxnSpLocks noChangeShapeType="1"/>
            <a:stCxn id="33" idx="3"/>
            <a:endCxn id="31" idx="1"/>
          </p:cNvCxnSpPr>
          <p:nvPr/>
        </p:nvCxnSpPr>
        <p:spPr bwMode="auto">
          <a:xfrm flipV="1">
            <a:off x="2477904" y="5765683"/>
            <a:ext cx="2149827" cy="511969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8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8197" y="2835951"/>
            <a:ext cx="1916113" cy="1916112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40" name="Рисунок 39" descr="cid:426540406@13112018-2707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108" y="3461693"/>
            <a:ext cx="9262934" cy="3266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86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Назначение сметных свойств на элементы модели</a:t>
            </a:r>
            <a:endParaRPr lang="ru-RU" dirty="0"/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2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98" y="1784130"/>
            <a:ext cx="19431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2713973" y="1385373"/>
            <a:ext cx="6872789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  <a:defRPr/>
            </a:pPr>
            <a:r>
              <a:rPr lang="ru-RU" altLang="ru-RU" sz="2000" dirty="0">
                <a:solidFill>
                  <a:schemeClr val="tx1"/>
                </a:solidFill>
                <a:cs typeface="Arial" panose="020B0604020202020204" pitchFamily="34" charset="0"/>
              </a:rPr>
              <a:t>Считывание справочников (Корпоративные нормы, ГЭСН, ФЕР, ТЕР, Проектные данные)</a:t>
            </a:r>
          </a:p>
        </p:txBody>
      </p:sp>
      <p:cxnSp>
        <p:nvCxnSpPr>
          <p:cNvPr id="14" name="Прямая со стрелкой 2"/>
          <p:cNvCxnSpPr>
            <a:cxnSpLocks noChangeShapeType="1"/>
          </p:cNvCxnSpPr>
          <p:nvPr/>
        </p:nvCxnSpPr>
        <p:spPr bwMode="auto">
          <a:xfrm flipH="1" flipV="1">
            <a:off x="2788585" y="2055577"/>
            <a:ext cx="6884804" cy="18256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1181" y="1396180"/>
            <a:ext cx="1916113" cy="1916112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16" name="Прямая со стрелкой 2"/>
          <p:cNvCxnSpPr>
            <a:cxnSpLocks noChangeShapeType="1"/>
          </p:cNvCxnSpPr>
          <p:nvPr/>
        </p:nvCxnSpPr>
        <p:spPr bwMode="auto">
          <a:xfrm>
            <a:off x="2788585" y="2382617"/>
            <a:ext cx="6884804" cy="6351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Прямоугольник 14"/>
          <p:cNvSpPr>
            <a:spLocks noChangeArrowheads="1"/>
          </p:cNvSpPr>
          <p:nvPr/>
        </p:nvSpPr>
        <p:spPr bwMode="auto">
          <a:xfrm>
            <a:off x="2713973" y="2488679"/>
            <a:ext cx="6959416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>
              <a:lnSpc>
                <a:spcPct val="93000"/>
              </a:lnSpc>
              <a:buSzPct val="100000"/>
              <a:defRPr/>
            </a:pPr>
            <a:r>
              <a:rPr lang="ru-RU" altLang="ru-R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Накопление базы данных назначенных свойств по всем проектам, получение объемов, площадей и других показателей</a:t>
            </a:r>
          </a:p>
        </p:txBody>
      </p:sp>
      <p:pic>
        <p:nvPicPr>
          <p:cNvPr id="33" name="Рисунок 4"/>
          <p:cNvPicPr>
            <a:picLocks noChangeAspect="1"/>
          </p:cNvPicPr>
          <p:nvPr/>
        </p:nvPicPr>
        <p:blipFill>
          <a:blip r:embed="rId4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" y="3456000"/>
            <a:ext cx="60344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Рисунок 1"/>
          <p:cNvPicPr>
            <a:picLocks noChangeAspect="1"/>
          </p:cNvPicPr>
          <p:nvPr/>
        </p:nvPicPr>
        <p:blipFill>
          <a:blip r:embed="rId5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00" y="3456000"/>
            <a:ext cx="5964992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Рисунок 4"/>
          <p:cNvPicPr>
            <a:picLocks noChangeAspect="1"/>
          </p:cNvPicPr>
          <p:nvPr/>
        </p:nvPicPr>
        <p:blipFill>
          <a:blip r:embed="rId6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000" y="3456000"/>
            <a:ext cx="59928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Рисунок 1"/>
          <p:cNvPicPr>
            <a:picLocks noChangeAspect="1"/>
          </p:cNvPicPr>
          <p:nvPr/>
        </p:nvPicPr>
        <p:blipFill>
          <a:blip r:embed="rId7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000" y="3456000"/>
            <a:ext cx="593252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Рисунок 3"/>
          <p:cNvPicPr>
            <a:picLocks noChangeAspect="1"/>
          </p:cNvPicPr>
          <p:nvPr/>
        </p:nvPicPr>
        <p:blipFill>
          <a:blip r:embed="rId8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999" y="3456000"/>
            <a:ext cx="5933048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Рисунок 1"/>
          <p:cNvPicPr>
            <a:picLocks noChangeAspect="1"/>
          </p:cNvPicPr>
          <p:nvPr/>
        </p:nvPicPr>
        <p:blipFill>
          <a:blip r:embed="rId9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99" y="3456000"/>
            <a:ext cx="6100600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Рисунок 1"/>
          <p:cNvPicPr>
            <a:picLocks noChangeAspect="1"/>
          </p:cNvPicPr>
          <p:nvPr/>
        </p:nvPicPr>
        <p:blipFill>
          <a:blip r:embed="rId10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0" y="3456000"/>
            <a:ext cx="5847336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Рисунок 6"/>
          <p:cNvPicPr>
            <a:picLocks noChangeAspect="1"/>
          </p:cNvPicPr>
          <p:nvPr/>
        </p:nvPicPr>
        <p:blipFill>
          <a:blip r:embed="rId11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999" y="3456000"/>
            <a:ext cx="6356152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70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0000" y="5112000"/>
            <a:ext cx="104318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В системе </a:t>
            </a:r>
            <a:r>
              <a:rPr lang="en-US" altLang="ru-RU" dirty="0" err="1" smtClean="0">
                <a:cs typeface="Arial" panose="020B0604020202020204" pitchFamily="34" charset="0"/>
              </a:rPr>
              <a:t>Renga</a:t>
            </a:r>
            <a:r>
              <a:rPr lang="en-US" altLang="ru-RU" dirty="0" smtClean="0"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cs typeface="Arial" panose="020B0604020202020204" pitchFamily="34" charset="0"/>
              </a:rPr>
              <a:t>восстановлено здание с использованием двухмерной проектной документации;</a:t>
            </a:r>
          </a:p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На основе типовых возможностей системы «1С:Смета 3» были назначены сметные свойства по базе ГЭСН и сняты объемы работ по сметным нормам;</a:t>
            </a:r>
          </a:p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Получены ведомости объемов работ и сметная документация (ресурсный метод).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</p:spPr>
        <p:txBody>
          <a:bodyPr/>
          <a:lstStyle/>
          <a:p>
            <a:r>
              <a:rPr lang="ru-RU" dirty="0" err="1" smtClean="0"/>
              <a:t>Осмечивание</a:t>
            </a:r>
            <a:r>
              <a:rPr lang="ru-RU" dirty="0" smtClean="0"/>
              <a:t> реконструкции корпуса здания на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Дмитровском шоссе, г. Москва с использованием «1С:Смета 3» и «</a:t>
            </a:r>
            <a:r>
              <a:rPr lang="en-US" dirty="0" err="1" smtClean="0"/>
              <a:t>Renga</a:t>
            </a:r>
            <a:r>
              <a:rPr lang="en-US" dirty="0" smtClean="0"/>
              <a:t> Architecture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000" y="1404000"/>
            <a:ext cx="639594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8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80000" y="5506636"/>
            <a:ext cx="10431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cs typeface="Arial" panose="020B0604020202020204" pitchFamily="34" charset="0"/>
              </a:rPr>
              <a:t>Демонстрация процесса назначения сметных свойств элементам модели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49235" y="596387"/>
            <a:ext cx="8380105" cy="453480"/>
          </a:xfrm>
        </p:spPr>
        <p:txBody>
          <a:bodyPr/>
          <a:lstStyle/>
          <a:p>
            <a:r>
              <a:rPr lang="ru-RU" dirty="0" err="1" smtClean="0"/>
              <a:t>Осмечивание</a:t>
            </a:r>
            <a:r>
              <a:rPr lang="ru-RU" dirty="0" smtClean="0"/>
              <a:t> реконструкции корпуса здания на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Дмитровском шоссе, г. Москва с использованием «1С:Смета 3» и «</a:t>
            </a:r>
            <a:r>
              <a:rPr lang="en-US" dirty="0" err="1" smtClean="0"/>
              <a:t>Renga</a:t>
            </a:r>
            <a:r>
              <a:rPr lang="en-US" dirty="0" smtClean="0"/>
              <a:t> Architecture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6" name="Осмечивание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000" y="1404000"/>
            <a:ext cx="6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7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1"/>
          <p:cNvSpPr>
            <a:spLocks noChangeArrowheads="1"/>
          </p:cNvSpPr>
          <p:nvPr/>
        </p:nvSpPr>
        <p:spPr bwMode="auto">
          <a:xfrm>
            <a:off x="378343" y="2959645"/>
            <a:ext cx="11489606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Результаты от использования </a:t>
            </a:r>
            <a:r>
              <a:rPr lang="ru-RU" altLang="ru-RU" dirty="0">
                <a:cs typeface="Arial" panose="020B0604020202020204" pitchFamily="34" charset="0"/>
              </a:rPr>
              <a:t>продукта «</a:t>
            </a:r>
            <a:r>
              <a:rPr lang="ru-RU" altLang="ru-RU" dirty="0" smtClean="0">
                <a:cs typeface="Arial" panose="020B0604020202020204" pitchFamily="34" charset="0"/>
              </a:rPr>
              <a:t>1С:Смета + </a:t>
            </a:r>
            <a:r>
              <a:rPr lang="en-US" altLang="ru-RU" dirty="0" err="1" smtClean="0">
                <a:cs typeface="Arial" panose="020B0604020202020204" pitchFamily="34" charset="0"/>
              </a:rPr>
              <a:t>RengaBIM</a:t>
            </a:r>
            <a:r>
              <a:rPr lang="ru-RU" altLang="ru-RU" dirty="0" smtClean="0">
                <a:cs typeface="Arial" panose="020B0604020202020204" pitchFamily="34" charset="0"/>
              </a:rPr>
              <a:t>»: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cs typeface="Arial" panose="020B0604020202020204" pitchFamily="34" charset="0"/>
              </a:rPr>
              <a:t>Ускорение процесса получения спецификаций и сметной документации по проекту в целом;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Прозрачность и достоверность процесса расчета объемов по ключевым работам проекта;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Накопление данных в едином месте (информационной модели) </a:t>
            </a:r>
            <a:r>
              <a:rPr lang="ru-RU" altLang="ru-RU" dirty="0">
                <a:cs typeface="Arial" panose="020B0604020202020204" pitchFamily="34" charset="0"/>
              </a:rPr>
              <a:t>для всех </a:t>
            </a:r>
            <a:r>
              <a:rPr lang="ru-RU" altLang="ru-RU" dirty="0" smtClean="0">
                <a:cs typeface="Arial" panose="020B0604020202020204" pitchFamily="34" charset="0"/>
              </a:rPr>
              <a:t>специалистов и служб с экономией </a:t>
            </a:r>
            <a:r>
              <a:rPr lang="ru-RU" altLang="ru-RU" dirty="0">
                <a:cs typeface="Arial" panose="020B0604020202020204" pitchFamily="34" charset="0"/>
              </a:rPr>
              <a:t>на лицензиях </a:t>
            </a:r>
            <a:r>
              <a:rPr lang="ru-RU" altLang="ru-RU" dirty="0" smtClean="0">
                <a:cs typeface="Arial" panose="020B0604020202020204" pitchFamily="34" charset="0"/>
              </a:rPr>
              <a:t>систем проектирования;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Осмечивание</a:t>
            </a:r>
            <a:r>
              <a:rPr lang="ru-RU" dirty="0" smtClean="0"/>
              <a:t> реконструкции корпуса здания на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Дмитровском шоссе, г. Москва с использованием «1С:Смета 3» и «</a:t>
            </a:r>
            <a:r>
              <a:rPr lang="en-US" dirty="0" err="1" smtClean="0"/>
              <a:t>Renga</a:t>
            </a:r>
            <a:r>
              <a:rPr lang="en-US" dirty="0" smtClean="0"/>
              <a:t> Architecture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2844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ity-xxi.ru/upload/iblock/94d/%D0%91%D0%B5%D0%B7-%D0%B8%D0%BC%D0%B5%D0%BD%D0%B8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0" y="1684004"/>
            <a:ext cx="6503233" cy="2838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80000" y="4788000"/>
            <a:ext cx="103259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Выбран пилотный проект </a:t>
            </a:r>
            <a:r>
              <a:rPr lang="en-US" altLang="ru-RU" dirty="0" smtClean="0">
                <a:cs typeface="Arial" panose="020B0604020202020204" pitchFamily="34" charset="0"/>
              </a:rPr>
              <a:t>HILL8, </a:t>
            </a:r>
            <a:r>
              <a:rPr lang="ru-RU" altLang="ru-RU" dirty="0" smtClean="0">
                <a:cs typeface="Arial" panose="020B0604020202020204" pitchFamily="34" charset="0"/>
              </a:rPr>
              <a:t>модель получена от проектировщика в форматах </a:t>
            </a:r>
            <a:r>
              <a:rPr lang="en-US" altLang="ru-RU" dirty="0" smtClean="0">
                <a:cs typeface="Arial" panose="020B0604020202020204" pitchFamily="34" charset="0"/>
              </a:rPr>
              <a:t>IFC, NWC, RVT</a:t>
            </a:r>
            <a:r>
              <a:rPr lang="ru-RU" altLang="ru-RU" dirty="0" smtClean="0">
                <a:cs typeface="Arial" panose="020B0604020202020204" pitchFamily="34" charset="0"/>
              </a:rPr>
              <a:t>;</a:t>
            </a:r>
          </a:p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Проведены индивидуальные разработки по бесшовному взаимодействию систем </a:t>
            </a:r>
            <a:r>
              <a:rPr lang="en-US" altLang="ru-RU" dirty="0" smtClean="0">
                <a:cs typeface="Arial" panose="020B0604020202020204" pitchFamily="34" charset="0"/>
              </a:rPr>
              <a:t>Autodesk </a:t>
            </a:r>
            <a:r>
              <a:rPr lang="ru-RU" altLang="ru-RU" dirty="0" smtClean="0">
                <a:cs typeface="Arial" panose="020B0604020202020204" pitchFamily="34" charset="0"/>
              </a:rPr>
              <a:t>и решений на базе «1С:Предприятие 8»;</a:t>
            </a:r>
          </a:p>
          <a:p>
            <a:pPr marL="342900" indent="-342900"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Достигнуты результаты</a:t>
            </a:r>
            <a:r>
              <a:rPr lang="en-US" altLang="ru-RU" dirty="0" smtClean="0">
                <a:cs typeface="Arial" panose="020B0604020202020204" pitchFamily="34" charset="0"/>
              </a:rPr>
              <a:t> </a:t>
            </a:r>
            <a:r>
              <a:rPr lang="ru-RU" altLang="ru-RU" dirty="0" smtClean="0">
                <a:cs typeface="Arial" panose="020B0604020202020204" pitchFamily="34" charset="0"/>
              </a:rPr>
              <a:t>по автоматизации процесса определения и экспертизы объемов, получения полных характеристик модели в </a:t>
            </a:r>
            <a:r>
              <a:rPr lang="en-US" altLang="ru-RU" dirty="0" smtClean="0">
                <a:cs typeface="Arial" panose="020B0604020202020204" pitchFamily="34" charset="0"/>
              </a:rPr>
              <a:t>ERP </a:t>
            </a:r>
            <a:r>
              <a:rPr lang="ru-RU" altLang="ru-RU" dirty="0" smtClean="0">
                <a:cs typeface="Arial" panose="020B0604020202020204" pitchFamily="34" charset="0"/>
              </a:rPr>
              <a:t>системе для определения изменений и план-</a:t>
            </a:r>
            <a:r>
              <a:rPr lang="ru-RU" altLang="ru-RU" dirty="0" err="1" smtClean="0">
                <a:cs typeface="Arial" panose="020B0604020202020204" pitchFamily="34" charset="0"/>
              </a:rPr>
              <a:t>фактного</a:t>
            </a:r>
            <a:r>
              <a:rPr lang="ru-RU" altLang="ru-RU" dirty="0" smtClean="0">
                <a:cs typeface="Arial" panose="020B0604020202020204" pitchFamily="34" charset="0"/>
              </a:rPr>
              <a:t> анализа Проекта.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49235" y="460965"/>
            <a:ext cx="8380105" cy="724323"/>
          </a:xfrm>
        </p:spPr>
        <p:txBody>
          <a:bodyPr/>
          <a:lstStyle/>
          <a:p>
            <a:r>
              <a:rPr lang="ru-RU" dirty="0" smtClean="0"/>
              <a:t>Реализация </a:t>
            </a:r>
            <a:r>
              <a:rPr lang="en-US" dirty="0" smtClean="0"/>
              <a:t>BIM </a:t>
            </a:r>
            <a:r>
              <a:rPr lang="ru-RU" dirty="0" smtClean="0"/>
              <a:t>системы учета Девелопера </a:t>
            </a:r>
            <a:r>
              <a:rPr lang="ru-RU" dirty="0"/>
              <a:t>«Сити-</a:t>
            </a:r>
            <a:r>
              <a:rPr lang="en-US" dirty="0"/>
              <a:t>XXI </a:t>
            </a:r>
            <a:r>
              <a:rPr lang="ru-RU" dirty="0"/>
              <a:t>век</a:t>
            </a:r>
            <a:r>
              <a:rPr lang="ru-RU" dirty="0" smtClean="0"/>
              <a:t>» на базе продуктов «1С:</a:t>
            </a:r>
            <a:r>
              <a:rPr lang="en-US" dirty="0" smtClean="0"/>
              <a:t>ERP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813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460965"/>
            <a:ext cx="8380105" cy="724323"/>
          </a:xfrm>
        </p:spPr>
        <p:txBody>
          <a:bodyPr/>
          <a:lstStyle/>
          <a:p>
            <a:r>
              <a:rPr lang="ru-RU" dirty="0" smtClean="0"/>
              <a:t>Реализация </a:t>
            </a:r>
            <a:r>
              <a:rPr lang="en-US" dirty="0" smtClean="0"/>
              <a:t>BIM </a:t>
            </a:r>
            <a:r>
              <a:rPr lang="ru-RU" dirty="0" smtClean="0"/>
              <a:t>системы учета Девелопера </a:t>
            </a:r>
            <a:r>
              <a:rPr lang="ru-RU" dirty="0"/>
              <a:t>«Сити-</a:t>
            </a:r>
            <a:r>
              <a:rPr lang="en-US" dirty="0"/>
              <a:t>XXI </a:t>
            </a:r>
            <a:r>
              <a:rPr lang="ru-RU" dirty="0"/>
              <a:t>век</a:t>
            </a:r>
            <a:r>
              <a:rPr lang="ru-RU" dirty="0" smtClean="0"/>
              <a:t>» на базе продуктов «1С:</a:t>
            </a:r>
            <a:r>
              <a:rPr lang="en-US" dirty="0" smtClean="0"/>
              <a:t>ERP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15" y="1626083"/>
            <a:ext cx="7926930" cy="508788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334" y="2217660"/>
            <a:ext cx="7967258" cy="432048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823" y="3830916"/>
            <a:ext cx="5725358" cy="2775828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099932" y="5218830"/>
            <a:ext cx="1391341" cy="21602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4099932" y="4858790"/>
            <a:ext cx="1391341" cy="432048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3981139" y="5506862"/>
            <a:ext cx="1473432" cy="216024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28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872" y="1531786"/>
            <a:ext cx="8356889" cy="4312369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580" y="3772272"/>
            <a:ext cx="5638760" cy="217783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4352944" y="4628130"/>
            <a:ext cx="1246336" cy="360040"/>
          </a:xfrm>
          <a:prstGeom prst="straightConnector1">
            <a:avLst/>
          </a:prstGeom>
          <a:ln w="127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кругленный прямоугольник 5"/>
          <p:cNvSpPr/>
          <p:nvPr/>
        </p:nvSpPr>
        <p:spPr>
          <a:xfrm>
            <a:off x="4615402" y="2595262"/>
            <a:ext cx="1797050" cy="755650"/>
          </a:xfrm>
          <a:prstGeom prst="roundRect">
            <a:avLst/>
          </a:prstGeom>
          <a:noFill/>
          <a:ln w="6350">
            <a:solidFill>
              <a:srgbClr val="9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 стрелкой 6"/>
          <p:cNvCxnSpPr/>
          <p:nvPr/>
        </p:nvCxnSpPr>
        <p:spPr>
          <a:xfrm flipV="1">
            <a:off x="5959320" y="3403994"/>
            <a:ext cx="0" cy="1152128"/>
          </a:xfrm>
          <a:prstGeom prst="straightConnector1">
            <a:avLst/>
          </a:prstGeom>
          <a:ln>
            <a:solidFill>
              <a:srgbClr val="9A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799071" y="6195029"/>
            <a:ext cx="10618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cs typeface="Arial" panose="020B0604020202020204" pitchFamily="34" charset="0"/>
              </a:rPr>
              <a:t>Определение объемов по модели </a:t>
            </a:r>
            <a:r>
              <a:rPr lang="en-US" altLang="ru-RU" dirty="0" smtClean="0">
                <a:cs typeface="Arial" panose="020B0604020202020204" pitchFamily="34" charset="0"/>
              </a:rPr>
              <a:t>HILL8</a:t>
            </a: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049235" y="460965"/>
            <a:ext cx="8380105" cy="724323"/>
          </a:xfrm>
        </p:spPr>
        <p:txBody>
          <a:bodyPr/>
          <a:lstStyle/>
          <a:p>
            <a:r>
              <a:rPr lang="ru-RU" dirty="0" smtClean="0"/>
              <a:t>Реализация </a:t>
            </a:r>
            <a:r>
              <a:rPr lang="en-US" dirty="0" smtClean="0"/>
              <a:t>BIM </a:t>
            </a:r>
            <a:r>
              <a:rPr lang="ru-RU" dirty="0" smtClean="0"/>
              <a:t>системы учета Девелопера </a:t>
            </a:r>
            <a:r>
              <a:rPr lang="ru-RU" dirty="0"/>
              <a:t>«Сити-</a:t>
            </a:r>
            <a:r>
              <a:rPr lang="en-US" dirty="0"/>
              <a:t>XXI </a:t>
            </a:r>
            <a:r>
              <a:rPr lang="ru-RU" dirty="0"/>
              <a:t>век</a:t>
            </a:r>
            <a:r>
              <a:rPr lang="ru-RU" dirty="0" smtClean="0"/>
              <a:t>» на базе продуктов «1С:</a:t>
            </a:r>
            <a:r>
              <a:rPr lang="en-US" dirty="0" smtClean="0"/>
              <a:t>ERP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6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1"/>
          <p:cNvSpPr>
            <a:spLocks noChangeArrowheads="1"/>
          </p:cNvSpPr>
          <p:nvPr/>
        </p:nvSpPr>
        <p:spPr bwMode="auto">
          <a:xfrm>
            <a:off x="378343" y="1699255"/>
            <a:ext cx="1148960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Результаты от использования КИС на основе «1С:</a:t>
            </a:r>
            <a:r>
              <a:rPr lang="en-US" altLang="ru-RU" dirty="0" smtClean="0">
                <a:cs typeface="Arial" panose="020B0604020202020204" pitchFamily="34" charset="0"/>
              </a:rPr>
              <a:t>ERP </a:t>
            </a:r>
            <a:r>
              <a:rPr lang="ru-RU" altLang="ru-RU" dirty="0" smtClean="0">
                <a:cs typeface="Arial" panose="020B0604020202020204" pitchFamily="34" charset="0"/>
              </a:rPr>
              <a:t>УСО 2» и системы «</a:t>
            </a:r>
            <a:r>
              <a:rPr lang="en-US" altLang="ru-RU" dirty="0" err="1" smtClean="0">
                <a:cs typeface="Arial" panose="020B0604020202020204" pitchFamily="34" charset="0"/>
              </a:rPr>
              <a:t>Navis</a:t>
            </a:r>
            <a:r>
              <a:rPr lang="en-US" altLang="ru-RU" dirty="0" err="1">
                <a:cs typeface="Arial" panose="020B0604020202020204" pitchFamily="34" charset="0"/>
              </a:rPr>
              <a:t>w</a:t>
            </a:r>
            <a:r>
              <a:rPr lang="en-US" altLang="ru-RU" dirty="0" err="1" smtClean="0">
                <a:cs typeface="Arial" panose="020B0604020202020204" pitchFamily="34" charset="0"/>
              </a:rPr>
              <a:t>orks</a:t>
            </a:r>
            <a:r>
              <a:rPr lang="ru-RU" altLang="ru-RU" dirty="0" smtClean="0">
                <a:cs typeface="Arial" panose="020B0604020202020204" pitchFamily="34" charset="0"/>
              </a:rPr>
              <a:t>»: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Прозрачность и достоверность процесса снятия объемов по ключевым работам проекта;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Передача всех доступных характеристик модели в онлайн режиме в систему «1С:</a:t>
            </a:r>
            <a:r>
              <a:rPr lang="en-US" altLang="ru-RU" dirty="0" smtClean="0">
                <a:cs typeface="Arial" panose="020B0604020202020204" pitchFamily="34" charset="0"/>
              </a:rPr>
              <a:t>ERP </a:t>
            </a:r>
            <a:r>
              <a:rPr lang="ru-RU" altLang="ru-RU" dirty="0" smtClean="0">
                <a:cs typeface="Arial" panose="020B0604020202020204" pitchFamily="34" charset="0"/>
              </a:rPr>
              <a:t>УСО 2» с индивидуальными доработками;</a:t>
            </a:r>
          </a:p>
          <a:p>
            <a:pPr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Передача только актуальных и подтвержденных ПТО объемов в сметную подсистему (Сметная подсистема в </a:t>
            </a:r>
            <a:r>
              <a:rPr lang="ru-RU" altLang="ru-RU" dirty="0">
                <a:cs typeface="Arial" panose="020B0604020202020204" pitchFamily="34" charset="0"/>
              </a:rPr>
              <a:t>составе «1С:</a:t>
            </a:r>
            <a:r>
              <a:rPr lang="en-US" altLang="ru-RU" dirty="0">
                <a:cs typeface="Arial" panose="020B0604020202020204" pitchFamily="34" charset="0"/>
              </a:rPr>
              <a:t>ERP </a:t>
            </a:r>
            <a:r>
              <a:rPr lang="ru-RU" altLang="ru-RU" dirty="0">
                <a:cs typeface="Arial" panose="020B0604020202020204" pitchFamily="34" charset="0"/>
              </a:rPr>
              <a:t>УСО 2») </a:t>
            </a:r>
            <a:r>
              <a:rPr lang="ru-RU" altLang="ru-RU" dirty="0" smtClean="0">
                <a:cs typeface="Arial" panose="020B0604020202020204" pitchFamily="34" charset="0"/>
              </a:rPr>
              <a:t>и использование полученной плановой стоимости для дальнейших этапов строительного производства; 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Детальная проработка требований к проектировщикам в контексте применимости данных информационной модели на последующих этапах строительного производства;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Организация связи классификатора элементов модели (конструктивных элементов), статей затрат непосредственно с элементами модели, непрерывная передача данных между системами;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Полноценное использование всей структуры модели, построение процессов предприятия с использованием моделирования;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Упрощение взаимодействия с проектировщиками, использование проектировщиками собственных </a:t>
            </a:r>
            <a:r>
              <a:rPr lang="en-US" altLang="ru-RU" dirty="0" smtClean="0">
                <a:cs typeface="Arial" panose="020B0604020202020204" pitchFamily="34" charset="0"/>
              </a:rPr>
              <a:t>BIM </a:t>
            </a:r>
            <a:r>
              <a:rPr lang="ru-RU" altLang="ru-RU" dirty="0" smtClean="0">
                <a:cs typeface="Arial" panose="020B0604020202020204" pitchFamily="34" charset="0"/>
              </a:rPr>
              <a:t>систем;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 smtClean="0">
                <a:cs typeface="Arial" panose="020B0604020202020204" pitchFamily="34" charset="0"/>
              </a:rPr>
              <a:t>Исключение необходимости использовать в процессе работы с моделью лишнее ПО;</a:t>
            </a:r>
          </a:p>
          <a:p>
            <a:pPr eaLnBrk="1" hangingPunct="1">
              <a:buFontTx/>
              <a:buAutoNum type="arabicPeriod"/>
            </a:pPr>
            <a:endParaRPr lang="ru-RU" altLang="ru-RU" dirty="0">
              <a:cs typeface="Arial" panose="020B0604020202020204" pitchFamily="34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049235" y="460965"/>
            <a:ext cx="8380105" cy="724323"/>
          </a:xfrm>
        </p:spPr>
        <p:txBody>
          <a:bodyPr/>
          <a:lstStyle/>
          <a:p>
            <a:r>
              <a:rPr lang="ru-RU" dirty="0" smtClean="0"/>
              <a:t>Реализация </a:t>
            </a:r>
            <a:r>
              <a:rPr lang="en-US" dirty="0" smtClean="0"/>
              <a:t>BIM </a:t>
            </a:r>
            <a:r>
              <a:rPr lang="ru-RU" dirty="0" smtClean="0"/>
              <a:t>системы учета Девелопера </a:t>
            </a:r>
            <a:r>
              <a:rPr lang="ru-RU" dirty="0"/>
              <a:t>«Сити-</a:t>
            </a:r>
            <a:r>
              <a:rPr lang="en-US" dirty="0"/>
              <a:t>XXI </a:t>
            </a:r>
            <a:r>
              <a:rPr lang="ru-RU" dirty="0"/>
              <a:t>век</a:t>
            </a:r>
            <a:r>
              <a:rPr lang="ru-RU" dirty="0" smtClean="0"/>
              <a:t>» на базе продуктов «1С:</a:t>
            </a:r>
            <a:r>
              <a:rPr lang="en-US" dirty="0" smtClean="0"/>
              <a:t>ERP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6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О решении «1С:Смета»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53440" y="1746611"/>
            <a:ext cx="10704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"1С:Смета 3" предназначена для составления, расчета, хранения и печати строительной сметной </a:t>
            </a:r>
            <a:r>
              <a:rPr lang="ru-RU" sz="2800" dirty="0" smtClean="0"/>
              <a:t>документации.</a:t>
            </a:r>
            <a:endParaRPr lang="ru-RU" sz="2800" dirty="0"/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9687" y="3796478"/>
            <a:ext cx="100806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>
            <a:spLocks noChangeArrowheads="1"/>
          </p:cNvSpPr>
          <p:nvPr/>
        </p:nvSpPr>
        <p:spPr bwMode="auto">
          <a:xfrm>
            <a:off x="1311155" y="5697917"/>
            <a:ext cx="10246531" cy="215900"/>
          </a:xfrm>
          <a:prstGeom prst="rightArrow">
            <a:avLst>
              <a:gd name="adj1" fmla="val 50000"/>
              <a:gd name="adj2" fmla="val 50109"/>
            </a:avLst>
          </a:prstGeom>
          <a:solidFill>
            <a:srgbClr val="F9E383">
              <a:alpha val="50195"/>
            </a:srgbClr>
          </a:solidFill>
          <a:ln w="44450" algn="ctr">
            <a:solidFill>
              <a:srgbClr val="CC3300"/>
            </a:solidFill>
            <a:round/>
            <a:headEnd/>
            <a:tailEnd/>
          </a:ln>
        </p:spPr>
        <p:txBody>
          <a:bodyPr wrap="none" tIns="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0"/>
              </a:spcBef>
            </a:pPr>
            <a:endParaRPr lang="ru-RU" altLang="ru-RU" sz="1600"/>
          </a:p>
        </p:txBody>
      </p:sp>
      <p:cxnSp>
        <p:nvCxnSpPr>
          <p:cNvPr id="7" name="Прямая со стрелкой 7"/>
          <p:cNvCxnSpPr>
            <a:cxnSpLocks noChangeShapeType="1"/>
          </p:cNvCxnSpPr>
          <p:nvPr/>
        </p:nvCxnSpPr>
        <p:spPr bwMode="auto">
          <a:xfrm flipH="1">
            <a:off x="9503718" y="4813028"/>
            <a:ext cx="1" cy="893127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Прямая со стрелкой 16"/>
          <p:cNvCxnSpPr>
            <a:cxnSpLocks noChangeShapeType="1"/>
          </p:cNvCxnSpPr>
          <p:nvPr/>
        </p:nvCxnSpPr>
        <p:spPr bwMode="auto">
          <a:xfrm flipH="1">
            <a:off x="8323570" y="4845730"/>
            <a:ext cx="1" cy="86042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Прямая со стрелкой 18"/>
          <p:cNvCxnSpPr>
            <a:cxnSpLocks noChangeShapeType="1"/>
          </p:cNvCxnSpPr>
          <p:nvPr/>
        </p:nvCxnSpPr>
        <p:spPr bwMode="auto">
          <a:xfrm>
            <a:off x="5550209" y="4845730"/>
            <a:ext cx="0" cy="86042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758" y="3738041"/>
            <a:ext cx="1063625" cy="107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Прямая со стрелкой 26"/>
          <p:cNvCxnSpPr>
            <a:cxnSpLocks noChangeShapeType="1"/>
          </p:cNvCxnSpPr>
          <p:nvPr/>
        </p:nvCxnSpPr>
        <p:spPr bwMode="auto">
          <a:xfrm>
            <a:off x="3307865" y="4810806"/>
            <a:ext cx="0" cy="86042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2781094" y="6343950"/>
            <a:ext cx="1138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1997 год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13106" y="6343950"/>
            <a:ext cx="1138238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2006 год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510256" y="6345538"/>
            <a:ext cx="1138238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2014 год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940594" y="6343950"/>
            <a:ext cx="11382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2015 год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853440" y="2815293"/>
            <a:ext cx="71689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Дата выпуска: </a:t>
            </a:r>
            <a:r>
              <a:rPr lang="ru-RU" sz="2800" b="1" dirty="0" smtClean="0">
                <a:solidFill>
                  <a:srgbClr val="FF0000"/>
                </a:solidFill>
              </a:rPr>
              <a:t>14 августа 2015 года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cxnSp>
        <p:nvCxnSpPr>
          <p:cNvPr id="20" name="Прямая со стрелкой 26"/>
          <p:cNvCxnSpPr>
            <a:cxnSpLocks noChangeShapeType="1"/>
          </p:cNvCxnSpPr>
          <p:nvPr/>
        </p:nvCxnSpPr>
        <p:spPr bwMode="auto">
          <a:xfrm>
            <a:off x="1351893" y="4845730"/>
            <a:ext cx="0" cy="860425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Прямоугольник 20"/>
          <p:cNvSpPr/>
          <p:nvPr/>
        </p:nvSpPr>
        <p:spPr>
          <a:xfrm>
            <a:off x="825122" y="6378874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1989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год</a:t>
            </a:r>
            <a:endParaRPr lang="ru-RU" dirty="0"/>
          </a:p>
        </p:txBody>
      </p:sp>
      <p:cxnSp>
        <p:nvCxnSpPr>
          <p:cNvPr id="23" name="Прямая со стрелкой 7"/>
          <p:cNvCxnSpPr>
            <a:cxnSpLocks noChangeShapeType="1"/>
          </p:cNvCxnSpPr>
          <p:nvPr/>
        </p:nvCxnSpPr>
        <p:spPr bwMode="auto">
          <a:xfrm flipH="1">
            <a:off x="11155230" y="4831735"/>
            <a:ext cx="1" cy="893127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Прямоугольник 23"/>
          <p:cNvSpPr/>
          <p:nvPr/>
        </p:nvSpPr>
        <p:spPr>
          <a:xfrm>
            <a:off x="10592106" y="6362657"/>
            <a:ext cx="10376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2016 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год</a:t>
            </a:r>
            <a:endParaRPr lang="ru-RU" dirty="0"/>
          </a:p>
        </p:txBody>
      </p:sp>
      <p:pic>
        <p:nvPicPr>
          <p:cNvPr id="1026" name="Picture 2" descr="https://solutions.1c.ru/upload/iblock/50f/1C_Smeta_KVf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546" y="4019604"/>
            <a:ext cx="354354" cy="354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olutions.1c.ru/upload/iblock/009/Renga_Smeta_v5_kh3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669" y="4027842"/>
            <a:ext cx="352425" cy="3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0697698" y="4437606"/>
            <a:ext cx="8803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1С:</a:t>
            </a:r>
            <a:r>
              <a:rPr lang="en-US" b="1" dirty="0" smtClean="0">
                <a:solidFill>
                  <a:srgbClr val="CC3300"/>
                </a:solidFill>
              </a:rPr>
              <a:t>BIM</a:t>
            </a:r>
            <a:endParaRPr lang="ru-RU" b="1" dirty="0">
              <a:solidFill>
                <a:srgbClr val="CC3300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006734" y="4432220"/>
            <a:ext cx="11449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CC3300"/>
                </a:solidFill>
              </a:rPr>
              <a:t>1С:Смета</a:t>
            </a:r>
            <a:endParaRPr lang="ru-RU" b="1" dirty="0">
              <a:solidFill>
                <a:srgbClr val="CC3300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34" y="4128454"/>
            <a:ext cx="1496462" cy="655666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825122" y="4170464"/>
            <a:ext cx="13404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C3300"/>
                </a:solidFill>
              </a:rPr>
              <a:t>DOS </a:t>
            </a:r>
            <a:r>
              <a:rPr lang="ru-RU" b="1" dirty="0" smtClean="0">
                <a:solidFill>
                  <a:srgbClr val="CC3300"/>
                </a:solidFill>
              </a:rPr>
              <a:t>версия</a:t>
            </a:r>
          </a:p>
          <a:p>
            <a:r>
              <a:rPr lang="ru-RU" b="1" dirty="0" smtClean="0">
                <a:solidFill>
                  <a:srgbClr val="CC3300"/>
                </a:solidFill>
              </a:rPr>
              <a:t>АСУ</a:t>
            </a:r>
            <a:endParaRPr lang="ru-RU" b="1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9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Визуализация данных сметной системы на модели</a:t>
            </a:r>
            <a:endParaRPr lang="ru-RU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10" y="1791182"/>
            <a:ext cx="1944000" cy="1191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2713973" y="1326547"/>
            <a:ext cx="6959416" cy="951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Aft>
                <a:spcPct val="0"/>
              </a:spcAft>
              <a:buSzPct val="100000"/>
            </a:pPr>
            <a:r>
              <a:rPr lang="ru-RU" altLang="ru-R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Визуализация элементов модели, связанных с позициями сметного документа, отражение решений об </a:t>
            </a:r>
            <a:r>
              <a:rPr lang="ru-RU" altLang="ru-RU" sz="20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изменениях в проекте</a:t>
            </a:r>
            <a:endParaRPr lang="ru-RU" altLang="ru-RU" sz="20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cxnSp>
        <p:nvCxnSpPr>
          <p:cNvPr id="20" name="Прямая со стрелкой 2"/>
          <p:cNvCxnSpPr>
            <a:cxnSpLocks noChangeShapeType="1"/>
          </p:cNvCxnSpPr>
          <p:nvPr/>
        </p:nvCxnSpPr>
        <p:spPr bwMode="auto">
          <a:xfrm flipH="1" flipV="1">
            <a:off x="2788585" y="2272195"/>
            <a:ext cx="6798177" cy="12700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71181" y="1405907"/>
            <a:ext cx="1916113" cy="1916112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2" name="Прямая со стрелкой 2"/>
          <p:cNvCxnSpPr>
            <a:cxnSpLocks noChangeShapeType="1"/>
          </p:cNvCxnSpPr>
          <p:nvPr/>
        </p:nvCxnSpPr>
        <p:spPr bwMode="auto">
          <a:xfrm flipV="1">
            <a:off x="2788585" y="2613723"/>
            <a:ext cx="6798177" cy="6349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Прямоугольник 14"/>
          <p:cNvSpPr>
            <a:spLocks noChangeArrowheads="1"/>
          </p:cNvSpPr>
          <p:nvPr/>
        </p:nvSpPr>
        <p:spPr bwMode="auto">
          <a:xfrm>
            <a:off x="2713972" y="2716511"/>
            <a:ext cx="6872789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3000"/>
              </a:lnSpc>
              <a:spcAft>
                <a:spcPct val="0"/>
              </a:spcAft>
              <a:buSzPct val="100000"/>
              <a:defRPr/>
            </a:pPr>
            <a:r>
              <a:rPr lang="ru-RU" altLang="ru-RU" sz="20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Поиск по сметным данным в контексте элементов модели</a:t>
            </a:r>
          </a:p>
        </p:txBody>
      </p:sp>
      <p:pic>
        <p:nvPicPr>
          <p:cNvPr id="26" name="Рисунок 1"/>
          <p:cNvPicPr>
            <a:picLocks noChangeAspect="1"/>
          </p:cNvPicPr>
          <p:nvPr/>
        </p:nvPicPr>
        <p:blipFill>
          <a:blip r:embed="rId4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0" y="3456000"/>
            <a:ext cx="5972226" cy="31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456000"/>
            <a:ext cx="7065082" cy="316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68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Визуализация данных сметной системы на модели</a:t>
            </a:r>
            <a:endParaRPr lang="ru-RU" dirty="0"/>
          </a:p>
        </p:txBody>
      </p:sp>
      <p:pic>
        <p:nvPicPr>
          <p:cNvPr id="28" name="Визуализация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80000" y="1404000"/>
            <a:ext cx="6400001" cy="3600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80000" y="5506636"/>
            <a:ext cx="104318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 smtClean="0">
                <a:cs typeface="Arial" panose="020B0604020202020204" pitchFamily="34" charset="0"/>
              </a:rPr>
              <a:t>Демонстрация процесса визуализации данных в приложении </a:t>
            </a:r>
            <a:r>
              <a:rPr lang="en-US" altLang="ru-RU" dirty="0" err="1" smtClean="0">
                <a:cs typeface="Arial" panose="020B0604020202020204" pitchFamily="34" charset="0"/>
              </a:rPr>
              <a:t>Renga</a:t>
            </a:r>
            <a:endParaRPr lang="ru-RU" altLang="ru-RU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5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5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О решении «1С:Смета»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639495" y="1936316"/>
            <a:ext cx="3816350" cy="2808288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40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a typeface="Arial Unicode MS" panose="020B0604020202020204" pitchFamily="34" charset="-128"/>
              </a:rPr>
              <a:t>Единое информационное пространство</a:t>
            </a: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400">
              <a:ln>
                <a:solidFill>
                  <a:schemeClr val="tx1"/>
                </a:solidFill>
              </a:ln>
              <a:solidFill>
                <a:srgbClr val="000000"/>
              </a:solidFill>
              <a:ea typeface="Arial Unicode MS" panose="020B0604020202020204" pitchFamily="34" charset="-128"/>
            </a:endParaRP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400">
              <a:ln>
                <a:solidFill>
                  <a:schemeClr val="tx1"/>
                </a:solidFill>
              </a:ln>
              <a:solidFill>
                <a:srgbClr val="000000"/>
              </a:solidFill>
              <a:ea typeface="Arial Unicode MS" panose="020B0604020202020204" pitchFamily="34" charset="-128"/>
            </a:endParaRP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400">
              <a:ln>
                <a:solidFill>
                  <a:schemeClr val="tx1"/>
                </a:solidFill>
              </a:ln>
              <a:solidFill>
                <a:srgbClr val="000000"/>
              </a:solidFill>
              <a:ea typeface="Arial Unicode MS" panose="020B0604020202020204" pitchFamily="34" charset="-128"/>
            </a:endParaRPr>
          </a:p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 altLang="ru-RU" sz="1400">
              <a:ln>
                <a:solidFill>
                  <a:schemeClr val="tx1"/>
                </a:solidFill>
              </a:ln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" name="Прямоугольник 1"/>
          <p:cNvSpPr>
            <a:spLocks noChangeArrowheads="1"/>
          </p:cNvSpPr>
          <p:nvPr/>
        </p:nvSpPr>
        <p:spPr bwMode="auto">
          <a:xfrm>
            <a:off x="3435082" y="4984316"/>
            <a:ext cx="75930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2000">
                <a:cs typeface="Arial" panose="020B0604020202020204" pitchFamily="34" charset="0"/>
              </a:rPr>
              <a:t>Накопление базы данных соответствий сметных свойств и свойств элементов модели для консолидации всех данных моделирования в привязке к сметам, создание типовых проектных решений;</a:t>
            </a:r>
          </a:p>
        </p:txBody>
      </p:sp>
      <p:pic>
        <p:nvPicPr>
          <p:cNvPr id="5" name="Picture 6" descr="ÐÐ°ÑÑÐ¸Ð½ÐºÐ¸ Ð¿Ð¾ Ð·Ð°Ð¿ÑÐ¾ÑÑ exc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520" y="5565341"/>
            <a:ext cx="982662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2"/>
          <p:cNvCxnSpPr>
            <a:cxnSpLocks noChangeShapeType="1"/>
            <a:stCxn id="9" idx="2"/>
            <a:endCxn id="5" idx="0"/>
          </p:cNvCxnSpPr>
          <p:nvPr/>
        </p:nvCxnSpPr>
        <p:spPr bwMode="auto">
          <a:xfrm>
            <a:off x="1699945" y="4595379"/>
            <a:ext cx="11112" cy="969962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Прямоугольник 20"/>
          <p:cNvSpPr>
            <a:spLocks noChangeArrowheads="1"/>
          </p:cNvSpPr>
          <p:nvPr/>
        </p:nvSpPr>
        <p:spPr bwMode="auto">
          <a:xfrm>
            <a:off x="1454482" y="4579504"/>
            <a:ext cx="6080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ru-RU" altLang="ru-RU" sz="4800" dirty="0">
                <a:solidFill>
                  <a:srgbClr val="FF0000"/>
                </a:solidFill>
                <a:cs typeface="Arial" panose="020B0604020202020204" pitchFamily="34" charset="0"/>
              </a:rPr>
              <a:t>Х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4682" y="3255529"/>
            <a:ext cx="1319213" cy="1319212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295" y="3255529"/>
            <a:ext cx="1512887" cy="1339850"/>
          </a:xfrm>
          <a:prstGeom prst="rect">
            <a:avLst/>
          </a:prstGeom>
          <a:noFill/>
          <a:ln w="127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Рисунок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982" y="1925204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45" y="2645929"/>
            <a:ext cx="9302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Соединительная линия уступом 28"/>
          <p:cNvCxnSpPr>
            <a:cxnSpLocks noChangeShapeType="1"/>
            <a:stCxn id="11" idx="1"/>
          </p:cNvCxnSpPr>
          <p:nvPr/>
        </p:nvCxnSpPr>
        <p:spPr bwMode="auto">
          <a:xfrm rot="10800000" flipV="1">
            <a:off x="4455845" y="3111066"/>
            <a:ext cx="1727200" cy="1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Соединительная линия уступом 6143"/>
          <p:cNvCxnSpPr>
            <a:cxnSpLocks noChangeShapeType="1"/>
            <a:stCxn id="10" idx="1"/>
          </p:cNvCxnSpPr>
          <p:nvPr/>
        </p:nvCxnSpPr>
        <p:spPr bwMode="auto">
          <a:xfrm rot="10800000">
            <a:off x="4455846" y="2388756"/>
            <a:ext cx="719136" cy="1587"/>
          </a:xfrm>
          <a:prstGeom prst="bentConnector3">
            <a:avLst>
              <a:gd name="adj1" fmla="val 50000"/>
            </a:avLst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2"/>
          <p:cNvCxnSpPr>
            <a:cxnSpLocks noChangeShapeType="1"/>
          </p:cNvCxnSpPr>
          <p:nvPr/>
        </p:nvCxnSpPr>
        <p:spPr bwMode="auto">
          <a:xfrm>
            <a:off x="4455845" y="4020065"/>
            <a:ext cx="4954587" cy="5401"/>
          </a:xfrm>
          <a:prstGeom prst="straightConnector1">
            <a:avLst/>
          </a:prstGeom>
          <a:noFill/>
          <a:ln w="9525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 descr="Картинки по запросу нормативная баз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195" y="2966604"/>
            <a:ext cx="1895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90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5"/>
          <a:stretch>
            <a:fillRect/>
          </a:stretch>
        </p:blipFill>
        <p:spPr bwMode="auto">
          <a:xfrm>
            <a:off x="7686241" y="2905677"/>
            <a:ext cx="2305050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Овал 26"/>
          <p:cNvSpPr/>
          <p:nvPr/>
        </p:nvSpPr>
        <p:spPr bwMode="auto">
          <a:xfrm>
            <a:off x="7332229" y="1394377"/>
            <a:ext cx="1079500" cy="1081087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chemeClr val="tx1"/>
                </a:solidFill>
                <a:ea typeface="Arial Unicode MS" panose="020B0604020202020204" pitchFamily="34" charset="-128"/>
              </a:rPr>
              <a:t>КР</a:t>
            </a:r>
          </a:p>
        </p:txBody>
      </p:sp>
      <p:sp>
        <p:nvSpPr>
          <p:cNvPr id="28" name="Овал 27"/>
          <p:cNvSpPr/>
          <p:nvPr/>
        </p:nvSpPr>
        <p:spPr bwMode="auto">
          <a:xfrm>
            <a:off x="5763779" y="2569127"/>
            <a:ext cx="1081087" cy="1081087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chemeClr val="tx1"/>
                </a:solidFill>
                <a:ea typeface="Arial Unicode MS" panose="020B0604020202020204" pitchFamily="34" charset="-128"/>
              </a:rPr>
              <a:t>АР</a:t>
            </a:r>
          </a:p>
        </p:txBody>
      </p:sp>
      <p:sp>
        <p:nvSpPr>
          <p:cNvPr id="29" name="Овал 28"/>
          <p:cNvSpPr/>
          <p:nvPr/>
        </p:nvSpPr>
        <p:spPr bwMode="auto">
          <a:xfrm>
            <a:off x="5751079" y="4112177"/>
            <a:ext cx="1079500" cy="1079500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chemeClr val="tx1"/>
                </a:solidFill>
                <a:ea typeface="Arial Unicode MS" panose="020B0604020202020204" pitchFamily="34" charset="-128"/>
              </a:rPr>
              <a:t>КМ</a:t>
            </a:r>
          </a:p>
        </p:txBody>
      </p:sp>
      <p:sp>
        <p:nvSpPr>
          <p:cNvPr id="30" name="Овал 29"/>
          <p:cNvSpPr/>
          <p:nvPr/>
        </p:nvSpPr>
        <p:spPr bwMode="auto">
          <a:xfrm>
            <a:off x="7332229" y="5191677"/>
            <a:ext cx="1079500" cy="1079500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chemeClr val="tx1"/>
                </a:solidFill>
                <a:ea typeface="Arial Unicode MS" panose="020B0604020202020204" pitchFamily="34" charset="-128"/>
              </a:rPr>
              <a:t>ОВ</a:t>
            </a:r>
          </a:p>
        </p:txBody>
      </p:sp>
      <p:sp>
        <p:nvSpPr>
          <p:cNvPr id="31" name="Овал 30"/>
          <p:cNvSpPr/>
          <p:nvPr/>
        </p:nvSpPr>
        <p:spPr bwMode="auto">
          <a:xfrm>
            <a:off x="9259454" y="1394377"/>
            <a:ext cx="1081087" cy="1081087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 dirty="0">
                <a:solidFill>
                  <a:schemeClr val="tx1"/>
                </a:solidFill>
                <a:ea typeface="Arial Unicode MS" panose="020B0604020202020204" pitchFamily="34" charset="-128"/>
              </a:rPr>
              <a:t>КЖ</a:t>
            </a:r>
          </a:p>
        </p:txBody>
      </p:sp>
      <p:sp>
        <p:nvSpPr>
          <p:cNvPr id="32" name="Овал 31"/>
          <p:cNvSpPr/>
          <p:nvPr/>
        </p:nvSpPr>
        <p:spPr bwMode="auto">
          <a:xfrm>
            <a:off x="9259454" y="5191677"/>
            <a:ext cx="1081087" cy="1079500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chemeClr val="tx1"/>
                </a:solidFill>
                <a:ea typeface="Arial Unicode MS" panose="020B0604020202020204" pitchFamily="34" charset="-128"/>
              </a:rPr>
              <a:t>ОВ</a:t>
            </a:r>
          </a:p>
        </p:txBody>
      </p:sp>
      <p:sp>
        <p:nvSpPr>
          <p:cNvPr id="33" name="Овал 32"/>
          <p:cNvSpPr/>
          <p:nvPr/>
        </p:nvSpPr>
        <p:spPr bwMode="auto">
          <a:xfrm>
            <a:off x="10646929" y="2569127"/>
            <a:ext cx="1081087" cy="1081087"/>
          </a:xfrm>
          <a:prstGeom prst="ellipse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sz="2800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4" name="Овал 33"/>
          <p:cNvSpPr/>
          <p:nvPr/>
        </p:nvSpPr>
        <p:spPr bwMode="auto">
          <a:xfrm>
            <a:off x="10646929" y="4110589"/>
            <a:ext cx="1081087" cy="1081088"/>
          </a:xfrm>
          <a:prstGeom prst="ellipse">
            <a:avLst/>
          </a:prstGeom>
          <a:solidFill>
            <a:schemeClr val="accent5">
              <a:lumMod val="90000"/>
            </a:schemeClr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ru-RU" altLang="ru-RU" sz="2800">
                <a:solidFill>
                  <a:srgbClr val="FF0000"/>
                </a:solidFill>
                <a:ea typeface="Arial Unicode MS" panose="020B0604020202020204" pitchFamily="34" charset="-128"/>
              </a:rPr>
              <a:t>СД</a:t>
            </a:r>
          </a:p>
        </p:txBody>
      </p:sp>
      <p:cxnSp>
        <p:nvCxnSpPr>
          <p:cNvPr id="35" name="Прямая со стрелкой 5"/>
          <p:cNvCxnSpPr>
            <a:cxnSpLocks noChangeShapeType="1"/>
            <a:stCxn id="34" idx="2"/>
          </p:cNvCxnSpPr>
          <p:nvPr/>
        </p:nvCxnSpPr>
        <p:spPr bwMode="auto">
          <a:xfrm flipH="1" flipV="1">
            <a:off x="9991291" y="4307439"/>
            <a:ext cx="655638" cy="342900"/>
          </a:xfrm>
          <a:prstGeom prst="straightConnector1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Прямая со стрелкой 15"/>
          <p:cNvCxnSpPr>
            <a:cxnSpLocks noChangeShapeType="1"/>
            <a:stCxn id="33" idx="2"/>
          </p:cNvCxnSpPr>
          <p:nvPr/>
        </p:nvCxnSpPr>
        <p:spPr bwMode="auto">
          <a:xfrm flipH="1">
            <a:off x="9991291" y="3110464"/>
            <a:ext cx="655638" cy="395288"/>
          </a:xfrm>
          <a:prstGeom prst="straightConnector1">
            <a:avLst/>
          </a:prstGeom>
          <a:noFill/>
          <a:ln w="44450" algn="ctr">
            <a:solidFill>
              <a:srgbClr val="3333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 стрелкой 17"/>
          <p:cNvCxnSpPr>
            <a:cxnSpLocks noChangeShapeType="1"/>
            <a:stCxn id="31" idx="4"/>
          </p:cNvCxnSpPr>
          <p:nvPr/>
        </p:nvCxnSpPr>
        <p:spPr bwMode="auto">
          <a:xfrm flipH="1">
            <a:off x="9397566" y="2475464"/>
            <a:ext cx="401638" cy="430213"/>
          </a:xfrm>
          <a:prstGeom prst="straightConnector1">
            <a:avLst/>
          </a:prstGeom>
          <a:noFill/>
          <a:ln w="44450" algn="ctr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23"/>
          <p:cNvCxnSpPr>
            <a:cxnSpLocks noChangeShapeType="1"/>
            <a:stCxn id="27" idx="4"/>
          </p:cNvCxnSpPr>
          <p:nvPr/>
        </p:nvCxnSpPr>
        <p:spPr bwMode="auto">
          <a:xfrm>
            <a:off x="7871979" y="2475464"/>
            <a:ext cx="438150" cy="430213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Прямая со стрелкой 25"/>
          <p:cNvCxnSpPr>
            <a:cxnSpLocks noChangeShapeType="1"/>
            <a:stCxn id="28" idx="6"/>
          </p:cNvCxnSpPr>
          <p:nvPr/>
        </p:nvCxnSpPr>
        <p:spPr bwMode="auto">
          <a:xfrm>
            <a:off x="6844866" y="3110464"/>
            <a:ext cx="841375" cy="239713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Прямая со стрелкой 27"/>
          <p:cNvCxnSpPr>
            <a:cxnSpLocks noChangeShapeType="1"/>
            <a:stCxn id="29" idx="6"/>
          </p:cNvCxnSpPr>
          <p:nvPr/>
        </p:nvCxnSpPr>
        <p:spPr bwMode="auto">
          <a:xfrm flipV="1">
            <a:off x="6830579" y="4307439"/>
            <a:ext cx="855662" cy="344488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Прямая со стрелкой 29"/>
          <p:cNvCxnSpPr>
            <a:cxnSpLocks noChangeShapeType="1"/>
            <a:stCxn id="30" idx="0"/>
          </p:cNvCxnSpPr>
          <p:nvPr/>
        </p:nvCxnSpPr>
        <p:spPr bwMode="auto">
          <a:xfrm flipV="1">
            <a:off x="7871979" y="4759877"/>
            <a:ext cx="438150" cy="4318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Прямая со стрелкой 4095"/>
          <p:cNvCxnSpPr>
            <a:cxnSpLocks noChangeShapeType="1"/>
            <a:stCxn id="32" idx="0"/>
          </p:cNvCxnSpPr>
          <p:nvPr/>
        </p:nvCxnSpPr>
        <p:spPr bwMode="auto">
          <a:xfrm flipH="1" flipV="1">
            <a:off x="9259454" y="4759877"/>
            <a:ext cx="539750" cy="431800"/>
          </a:xfrm>
          <a:prstGeom prst="straightConnector1">
            <a:avLst/>
          </a:prstGeom>
          <a:noFill/>
          <a:ln w="444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Прямоугольник 1"/>
          <p:cNvSpPr>
            <a:spLocks noChangeArrowheads="1"/>
          </p:cNvSpPr>
          <p:nvPr/>
        </p:nvSpPr>
        <p:spPr bwMode="auto">
          <a:xfrm>
            <a:off x="359093" y="1746862"/>
            <a:ext cx="5384049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ru-RU" altLang="ru-RU" dirty="0" smtClean="0">
                <a:cs typeface="Arial" panose="020B0604020202020204" pitchFamily="34" charset="0"/>
              </a:rPr>
              <a:t>Возможные сценарии </a:t>
            </a:r>
            <a:r>
              <a:rPr lang="ru-RU" altLang="ru-RU" dirty="0">
                <a:cs typeface="Arial" panose="020B0604020202020204" pitchFamily="34" charset="0"/>
              </a:rPr>
              <a:t>использования продукта «1С:Смета»:</a:t>
            </a:r>
          </a:p>
          <a:p>
            <a:pPr eaLnBrk="1" hangingPunct="1">
              <a:buFontTx/>
              <a:buAutoNum type="arabicPeriod"/>
            </a:pP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Подключение специалиста-сметчика на ранних стадиях проектирования при любой степени готовности проекта / по разным разделам проекта;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Задействование эксперта для определения объемов и стоимостей планируемых работ, экспертиза объемов работ и материалов;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Анализ изменений объемов и сметной стоимости при изменении в проекте;</a:t>
            </a: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Визуализировать проектные решения для всех специалистов, экономия на лицензиях </a:t>
            </a:r>
            <a:r>
              <a:rPr lang="ru-RU" altLang="ru-RU" dirty="0" smtClean="0">
                <a:cs typeface="Arial" panose="020B0604020202020204" pitchFamily="34" charset="0"/>
              </a:rPr>
              <a:t>систем проектирования;</a:t>
            </a:r>
            <a:endParaRPr lang="ru-RU" altLang="ru-RU" dirty="0">
              <a:cs typeface="Arial" panose="020B0604020202020204" pitchFamily="34" charset="0"/>
            </a:endParaRPr>
          </a:p>
          <a:p>
            <a:pPr eaLnBrk="1" hangingPunct="1">
              <a:buFontTx/>
              <a:buAutoNum type="arabicPeriod"/>
            </a:pPr>
            <a:r>
              <a:rPr lang="ru-RU" altLang="ru-RU" dirty="0">
                <a:cs typeface="Arial" panose="020B0604020202020204" pitchFamily="34" charset="0"/>
              </a:rPr>
              <a:t>Осуществлять быстрый поиск данных в сметной системе в контексте проекта (позиций смет, связанных с конструктивом).</a:t>
            </a:r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О решении «1С:Смета»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72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6127750" y="4308475"/>
            <a:ext cx="3868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en-US" altLang="ru-RU" sz="2800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smetahl@ericos-csp.ru</a:t>
            </a:r>
          </a:p>
        </p:txBody>
      </p:sp>
      <p:sp>
        <p:nvSpPr>
          <p:cNvPr id="18" name="Прямоугольник 2"/>
          <p:cNvSpPr>
            <a:spLocks noChangeArrowheads="1"/>
          </p:cNvSpPr>
          <p:nvPr/>
        </p:nvSpPr>
        <p:spPr bwMode="auto">
          <a:xfrm>
            <a:off x="1382713" y="5129213"/>
            <a:ext cx="38830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en-US" altLang="ru-RU" sz="2800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facebook.com/smeta1c</a:t>
            </a:r>
          </a:p>
        </p:txBody>
      </p:sp>
      <p:sp>
        <p:nvSpPr>
          <p:cNvPr id="19" name="Прямоугольник 3"/>
          <p:cNvSpPr>
            <a:spLocks noChangeArrowheads="1"/>
          </p:cNvSpPr>
          <p:nvPr/>
        </p:nvSpPr>
        <p:spPr bwMode="auto">
          <a:xfrm>
            <a:off x="1382713" y="4319588"/>
            <a:ext cx="323691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en-US" altLang="ru-RU" sz="2800">
                <a:solidFill>
                  <a:srgbClr val="252525"/>
                </a:solidFill>
                <a:cs typeface="Arial" panose="020B0604020202020204" pitchFamily="34" charset="0"/>
              </a:rPr>
              <a:t>+7 (343) 3 504 777</a:t>
            </a:r>
          </a:p>
        </p:txBody>
      </p:sp>
      <p:sp>
        <p:nvSpPr>
          <p:cNvPr id="20" name="Прямоугольник 5"/>
          <p:cNvSpPr>
            <a:spLocks noChangeArrowheads="1"/>
          </p:cNvSpPr>
          <p:nvPr/>
        </p:nvSpPr>
        <p:spPr bwMode="auto">
          <a:xfrm>
            <a:off x="6127750" y="5084763"/>
            <a:ext cx="196373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3300"/>
              </a:buClr>
              <a:buChar char="•"/>
              <a:defRPr sz="2000">
                <a:solidFill>
                  <a:srgbClr val="292929"/>
                </a:solidFill>
                <a:latin typeface="Futura PT Demi"/>
              </a:defRPr>
            </a:lvl1pPr>
            <a:lvl2pPr marL="742950" indent="-285750">
              <a:spcBef>
                <a:spcPct val="20000"/>
              </a:spcBef>
              <a:buClr>
                <a:srgbClr val="CC3300"/>
              </a:buClr>
              <a:buChar char="•"/>
              <a:defRPr>
                <a:solidFill>
                  <a:srgbClr val="292929"/>
                </a:solidFill>
                <a:latin typeface="Futura PT Demi"/>
              </a:defRPr>
            </a:lvl2pPr>
            <a:lvl3pPr marL="1143000" indent="-228600">
              <a:spcBef>
                <a:spcPct val="20000"/>
              </a:spcBef>
              <a:buClr>
                <a:srgbClr val="CC3300"/>
              </a:buClr>
              <a:buChar char="•"/>
              <a:defRPr sz="1600">
                <a:solidFill>
                  <a:srgbClr val="292929"/>
                </a:solidFill>
                <a:latin typeface="Futura PT Demi"/>
              </a:defRPr>
            </a:lvl3pPr>
            <a:lvl4pPr marL="1600200" indent="-228600">
              <a:spcBef>
                <a:spcPct val="20000"/>
              </a:spcBef>
              <a:buClr>
                <a:srgbClr val="CC3300"/>
              </a:buClr>
              <a:buChar char="•"/>
              <a:defRPr sz="1400">
                <a:solidFill>
                  <a:srgbClr val="292929"/>
                </a:solidFill>
                <a:latin typeface="Futura PT Demi"/>
              </a:defRPr>
            </a:lvl4pPr>
            <a:lvl5pPr marL="2057400" indent="-228600">
              <a:spcBef>
                <a:spcPct val="20000"/>
              </a:spcBef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3300"/>
              </a:buClr>
              <a:buChar char="•"/>
              <a:defRPr sz="1200">
                <a:solidFill>
                  <a:srgbClr val="292929"/>
                </a:solidFill>
                <a:latin typeface="Futura PT Demi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ct val="0"/>
              </a:spcBef>
              <a:buClrTx/>
              <a:buSzPct val="100000"/>
              <a:buFontTx/>
              <a:buNone/>
              <a:defRPr/>
            </a:pPr>
            <a:r>
              <a:rPr lang="en-US" altLang="ru-RU" sz="2800" u="sng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+mn-ea"/>
              </a:rPr>
              <a:t>smeta1c.ru</a:t>
            </a:r>
            <a:endParaRPr lang="ru-RU" altLang="ru-RU" sz="2800" u="sng" dirty="0" smtClean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1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4254500"/>
            <a:ext cx="64770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463" y="4254500"/>
            <a:ext cx="63023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Картинки по запросу web 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25" y="50228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" descr="Картинки по запросу facebook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4906963"/>
            <a:ext cx="944563" cy="94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Прямоугольник 1"/>
          <p:cNvSpPr>
            <a:spLocks noChangeArrowheads="1"/>
          </p:cNvSpPr>
          <p:nvPr/>
        </p:nvSpPr>
        <p:spPr bwMode="auto">
          <a:xfrm>
            <a:off x="2354263" y="1609725"/>
            <a:ext cx="6624637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23814" rIns="0" bIns="0"/>
          <a:lstStyle/>
          <a:p>
            <a:pPr algn="ctr" eaLnBrk="1">
              <a:lnSpc>
                <a:spcPct val="79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sz="3100" b="1">
                <a:solidFill>
                  <a:srgbClr val="B84700"/>
                </a:solidFill>
              </a:rPr>
              <a:t>Спасибо за внимание!</a:t>
            </a:r>
          </a:p>
        </p:txBody>
      </p:sp>
      <p:sp>
        <p:nvSpPr>
          <p:cNvPr id="26" name="Прямоугольник 4"/>
          <p:cNvSpPr>
            <a:spLocks noChangeArrowheads="1"/>
          </p:cNvSpPr>
          <p:nvPr/>
        </p:nvSpPr>
        <p:spPr bwMode="auto">
          <a:xfrm>
            <a:off x="760297" y="2455863"/>
            <a:ext cx="9864725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</a:pPr>
            <a:r>
              <a:rPr lang="ru-RU" altLang="ru-RU" dirty="0" smtClean="0">
                <a:solidFill>
                  <a:schemeClr val="tx1"/>
                </a:solidFill>
                <a:cs typeface="Arial" panose="020B0604020202020204" pitchFamily="34" charset="0"/>
              </a:rPr>
              <a:t>Ждем Вас на нашем стенде!</a:t>
            </a:r>
            <a:endParaRPr lang="ru-RU" altLang="ru-RU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5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Местоположение «1С:Смета» в структуре «1С:</a:t>
            </a:r>
            <a:r>
              <a:rPr lang="en-US" dirty="0" smtClean="0"/>
              <a:t>BIM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6991522" y="1723767"/>
            <a:ext cx="4625975" cy="4111625"/>
          </a:xfrm>
          <a:prstGeom prst="rect">
            <a:avLst/>
          </a:prstGeom>
          <a:solidFill>
            <a:srgbClr val="FFFF00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rgbClr val="FFFF99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6616872" y="1872992"/>
            <a:ext cx="3087688" cy="1903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rgbClr val="FFFF99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 bwMode="auto">
          <a:xfrm>
            <a:off x="481185" y="1733292"/>
            <a:ext cx="2141537" cy="1079500"/>
          </a:xfrm>
          <a:prstGeom prst="rect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Прямоугольник 5"/>
          <p:cNvSpPr>
            <a:spLocks noChangeArrowheads="1"/>
          </p:cNvSpPr>
          <p:nvPr/>
        </p:nvSpPr>
        <p:spPr bwMode="auto">
          <a:xfrm>
            <a:off x="987597" y="1792030"/>
            <a:ext cx="1077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Проект</a:t>
            </a:r>
          </a:p>
        </p:txBody>
      </p:sp>
      <p:pic>
        <p:nvPicPr>
          <p:cNvPr id="31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85" y="2169855"/>
            <a:ext cx="13811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 bwMode="auto">
          <a:xfrm>
            <a:off x="498647" y="5322630"/>
            <a:ext cx="2274888" cy="1277937"/>
          </a:xfrm>
          <a:prstGeom prst="rect">
            <a:avLst/>
          </a:prstGeom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Прямоугольник 5"/>
          <p:cNvSpPr>
            <a:spLocks noChangeArrowheads="1"/>
          </p:cNvSpPr>
          <p:nvPr/>
        </p:nvSpPr>
        <p:spPr bwMode="auto">
          <a:xfrm>
            <a:off x="701847" y="5355967"/>
            <a:ext cx="1865313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800" b="1">
                <a:solidFill>
                  <a:schemeClr val="tx1"/>
                </a:solidFill>
                <a:cs typeface="Arial" panose="020B0604020202020204" pitchFamily="34" charset="0"/>
              </a:rPr>
              <a:t>Визуализация план-</a:t>
            </a: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факта</a:t>
            </a:r>
          </a:p>
        </p:txBody>
      </p:sp>
      <p:pic>
        <p:nvPicPr>
          <p:cNvPr id="34" name="Рисунок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72" y="5992555"/>
            <a:ext cx="138112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5" name="Соединительная линия уступом 10"/>
          <p:cNvCxnSpPr>
            <a:cxnSpLocks noChangeShapeType="1"/>
            <a:stCxn id="28" idx="2"/>
            <a:endCxn id="36" idx="0"/>
          </p:cNvCxnSpPr>
          <p:nvPr/>
        </p:nvCxnSpPr>
        <p:spPr bwMode="auto">
          <a:xfrm rot="16200000" flipH="1">
            <a:off x="1589259" y="2774693"/>
            <a:ext cx="411163" cy="487362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>
            <a:lum bright="-24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7" y="3223955"/>
            <a:ext cx="3081338" cy="1733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44000"/>
                  </a:blip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7" name="Соединительная линия уступом 10"/>
          <p:cNvCxnSpPr>
            <a:cxnSpLocks noChangeShapeType="1"/>
            <a:stCxn id="36" idx="2"/>
            <a:endCxn id="32" idx="3"/>
          </p:cNvCxnSpPr>
          <p:nvPr/>
        </p:nvCxnSpPr>
        <p:spPr bwMode="auto">
          <a:xfrm rot="16200000" flipH="1">
            <a:off x="1904379" y="5091648"/>
            <a:ext cx="1003300" cy="735013"/>
          </a:xfrm>
          <a:prstGeom prst="bentConnector4">
            <a:avLst>
              <a:gd name="adj1" fmla="val 18176"/>
              <a:gd name="adj2" fmla="val 240973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 bwMode="auto">
          <a:xfrm>
            <a:off x="7967835" y="2007930"/>
            <a:ext cx="1939925" cy="4505325"/>
          </a:xfrm>
          <a:prstGeom prst="rect">
            <a:avLst/>
          </a:prstGeom>
          <a:solidFill>
            <a:srgbClr val="FFFF99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ru-RU">
              <a:solidFill>
                <a:srgbClr val="FFFF99"/>
              </a:solidFill>
            </a:endParaRPr>
          </a:p>
        </p:txBody>
      </p:sp>
      <p:sp>
        <p:nvSpPr>
          <p:cNvPr id="39" name="Прямоугольник 5"/>
          <p:cNvSpPr>
            <a:spLocks noChangeArrowheads="1"/>
          </p:cNvSpPr>
          <p:nvPr/>
        </p:nvSpPr>
        <p:spPr bwMode="auto">
          <a:xfrm>
            <a:off x="8074197" y="2141280"/>
            <a:ext cx="1379538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1С:Смета</a:t>
            </a:r>
          </a:p>
        </p:txBody>
      </p:sp>
      <p:sp>
        <p:nvSpPr>
          <p:cNvPr id="40" name="Прямоугольник 5"/>
          <p:cNvSpPr>
            <a:spLocks noChangeArrowheads="1"/>
          </p:cNvSpPr>
          <p:nvPr/>
        </p:nvSpPr>
        <p:spPr bwMode="auto">
          <a:xfrm>
            <a:off x="8293272" y="3495417"/>
            <a:ext cx="11287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1С:УСП</a:t>
            </a:r>
          </a:p>
        </p:txBody>
      </p:sp>
      <p:sp>
        <p:nvSpPr>
          <p:cNvPr id="41" name="Прямоугольник 5"/>
          <p:cNvSpPr>
            <a:spLocks noChangeArrowheads="1"/>
          </p:cNvSpPr>
          <p:nvPr/>
        </p:nvSpPr>
        <p:spPr bwMode="auto">
          <a:xfrm>
            <a:off x="8085310" y="5416292"/>
            <a:ext cx="15446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1С:Аренда</a:t>
            </a:r>
          </a:p>
        </p:txBody>
      </p:sp>
      <p:cxnSp>
        <p:nvCxnSpPr>
          <p:cNvPr id="42" name="Соединительная линия уступом 10"/>
          <p:cNvCxnSpPr>
            <a:cxnSpLocks noChangeShapeType="1"/>
            <a:endCxn id="36" idx="3"/>
          </p:cNvCxnSpPr>
          <p:nvPr/>
        </p:nvCxnSpPr>
        <p:spPr bwMode="auto">
          <a:xfrm rot="10800000" flipV="1">
            <a:off x="3579985" y="2306380"/>
            <a:ext cx="4387850" cy="1784350"/>
          </a:xfrm>
          <a:prstGeom prst="bentConnector3">
            <a:avLst>
              <a:gd name="adj1" fmla="val 93102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10"/>
          <p:cNvCxnSpPr>
            <a:cxnSpLocks noChangeShapeType="1"/>
            <a:endCxn id="36" idx="3"/>
          </p:cNvCxnSpPr>
          <p:nvPr/>
        </p:nvCxnSpPr>
        <p:spPr bwMode="auto">
          <a:xfrm rot="10800000">
            <a:off x="3579985" y="4090730"/>
            <a:ext cx="4387850" cy="42862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10"/>
          <p:cNvCxnSpPr>
            <a:cxnSpLocks noChangeShapeType="1"/>
            <a:endCxn id="36" idx="3"/>
          </p:cNvCxnSpPr>
          <p:nvPr/>
        </p:nvCxnSpPr>
        <p:spPr bwMode="auto">
          <a:xfrm rot="10800000">
            <a:off x="3579985" y="4090730"/>
            <a:ext cx="4387850" cy="2108200"/>
          </a:xfrm>
          <a:prstGeom prst="bentConnector3">
            <a:avLst>
              <a:gd name="adj1" fmla="val 87178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45" name="Прямоугольник 5"/>
          <p:cNvSpPr>
            <a:spLocks noChangeArrowheads="1"/>
          </p:cNvSpPr>
          <p:nvPr/>
        </p:nvSpPr>
        <p:spPr bwMode="auto">
          <a:xfrm>
            <a:off x="3865735" y="1903155"/>
            <a:ext cx="2786062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Сметные нормативы (</a:t>
            </a:r>
            <a:r>
              <a:rPr lang="en-US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4D)</a:t>
            </a:r>
            <a:endParaRPr lang="ru-RU" altLang="ru-RU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6" name="Прямоугольник 5"/>
          <p:cNvSpPr>
            <a:spLocks noChangeArrowheads="1"/>
          </p:cNvSpPr>
          <p:nvPr/>
        </p:nvSpPr>
        <p:spPr bwMode="auto">
          <a:xfrm>
            <a:off x="4132435" y="3687505"/>
            <a:ext cx="24257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График и бюджет </a:t>
            </a:r>
            <a:r>
              <a:rPr lang="en-US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ru-RU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5</a:t>
            </a:r>
            <a:r>
              <a:rPr lang="en-US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D)</a:t>
            </a:r>
            <a:endParaRPr lang="ru-RU" altLang="ru-RU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47" name="Прямоугольник 5"/>
          <p:cNvSpPr>
            <a:spLocks noChangeArrowheads="1"/>
          </p:cNvSpPr>
          <p:nvPr/>
        </p:nvSpPr>
        <p:spPr bwMode="auto">
          <a:xfrm>
            <a:off x="4434060" y="5794117"/>
            <a:ext cx="2065337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Эксплуатация</a:t>
            </a:r>
            <a:r>
              <a:rPr lang="en-US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 (6D)</a:t>
            </a:r>
            <a:endParaRPr lang="ru-RU" altLang="ru-RU" sz="16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cxnSp>
        <p:nvCxnSpPr>
          <p:cNvPr id="48" name="Соединительная линия уступом 10"/>
          <p:cNvCxnSpPr>
            <a:cxnSpLocks noChangeShapeType="1"/>
          </p:cNvCxnSpPr>
          <p:nvPr/>
        </p:nvCxnSpPr>
        <p:spPr bwMode="auto">
          <a:xfrm rot="5400000">
            <a:off x="8107534" y="4611430"/>
            <a:ext cx="1546225" cy="12700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9" name="Соединительная линия уступом 10"/>
          <p:cNvCxnSpPr>
            <a:cxnSpLocks noChangeShapeType="1"/>
          </p:cNvCxnSpPr>
          <p:nvPr/>
        </p:nvCxnSpPr>
        <p:spPr bwMode="auto">
          <a:xfrm rot="5400000">
            <a:off x="8444878" y="3062824"/>
            <a:ext cx="871537" cy="0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0" name="Прямоугольник 5"/>
          <p:cNvSpPr>
            <a:spLocks noChangeArrowheads="1"/>
          </p:cNvSpPr>
          <p:nvPr/>
        </p:nvSpPr>
        <p:spPr bwMode="auto">
          <a:xfrm>
            <a:off x="2067097" y="2852480"/>
            <a:ext cx="9779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600" b="1">
                <a:solidFill>
                  <a:schemeClr val="tx1"/>
                </a:solidFill>
                <a:cs typeface="Arial" panose="020B0604020202020204" pitchFamily="34" charset="0"/>
              </a:rPr>
              <a:t>Модель</a:t>
            </a:r>
          </a:p>
        </p:txBody>
      </p:sp>
      <p:cxnSp>
        <p:nvCxnSpPr>
          <p:cNvPr id="51" name="Прямая соединительная линия 67"/>
          <p:cNvCxnSpPr>
            <a:cxnSpLocks noChangeShapeType="1"/>
          </p:cNvCxnSpPr>
          <p:nvPr/>
        </p:nvCxnSpPr>
        <p:spPr bwMode="auto">
          <a:xfrm flipH="1">
            <a:off x="7923385" y="5040055"/>
            <a:ext cx="2087562" cy="0"/>
          </a:xfrm>
          <a:prstGeom prst="line">
            <a:avLst/>
          </a:prstGeom>
          <a:noFill/>
          <a:ln w="57150" algn="ctr">
            <a:solidFill>
              <a:srgbClr val="CC33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Прямая соединительная линия 68"/>
          <p:cNvCxnSpPr>
            <a:cxnSpLocks noChangeShapeType="1"/>
          </p:cNvCxnSpPr>
          <p:nvPr/>
        </p:nvCxnSpPr>
        <p:spPr bwMode="auto">
          <a:xfrm flipH="1">
            <a:off x="7923385" y="3157280"/>
            <a:ext cx="2087562" cy="0"/>
          </a:xfrm>
          <a:prstGeom prst="line">
            <a:avLst/>
          </a:prstGeom>
          <a:noFill/>
          <a:ln w="57150" algn="ctr">
            <a:solidFill>
              <a:srgbClr val="CC3300"/>
            </a:solidFill>
            <a:prstDash val="sys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Прямоугольник 5"/>
          <p:cNvSpPr>
            <a:spLocks noChangeArrowheads="1"/>
          </p:cNvSpPr>
          <p:nvPr/>
        </p:nvSpPr>
        <p:spPr bwMode="auto">
          <a:xfrm>
            <a:off x="8012285" y="2685792"/>
            <a:ext cx="1668462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Проектный институт,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экспертиза</a:t>
            </a:r>
          </a:p>
        </p:txBody>
      </p:sp>
      <p:sp>
        <p:nvSpPr>
          <p:cNvPr id="54" name="Прямоугольник 5"/>
          <p:cNvSpPr>
            <a:spLocks noChangeArrowheads="1"/>
          </p:cNvSpPr>
          <p:nvPr/>
        </p:nvSpPr>
        <p:spPr bwMode="auto">
          <a:xfrm>
            <a:off x="8012285" y="4352667"/>
            <a:ext cx="1166812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Заказчик,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девелопер,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генподрядчик</a:t>
            </a:r>
          </a:p>
        </p:txBody>
      </p:sp>
      <p:sp>
        <p:nvSpPr>
          <p:cNvPr id="55" name="Прямоугольник 5"/>
          <p:cNvSpPr>
            <a:spLocks noChangeArrowheads="1"/>
          </p:cNvSpPr>
          <p:nvPr/>
        </p:nvSpPr>
        <p:spPr bwMode="auto">
          <a:xfrm>
            <a:off x="7999585" y="6068755"/>
            <a:ext cx="1524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Эксплуатирующая </a:t>
            </a:r>
          </a:p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1100" b="1">
                <a:solidFill>
                  <a:schemeClr val="tx1"/>
                </a:solidFill>
                <a:cs typeface="Arial" panose="020B0604020202020204" pitchFamily="34" charset="0"/>
              </a:rPr>
              <a:t>компания</a:t>
            </a:r>
          </a:p>
        </p:txBody>
      </p:sp>
      <p:sp>
        <p:nvSpPr>
          <p:cNvPr id="56" name="Прямоугольник 5"/>
          <p:cNvSpPr>
            <a:spLocks noChangeArrowheads="1"/>
          </p:cNvSpPr>
          <p:nvPr/>
        </p:nvSpPr>
        <p:spPr bwMode="auto">
          <a:xfrm>
            <a:off x="6661322" y="3396992"/>
            <a:ext cx="982663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1С:</a:t>
            </a:r>
            <a:r>
              <a:rPr lang="en-US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PM</a:t>
            </a:r>
            <a:endParaRPr lang="ru-RU" altLang="ru-RU" sz="2000" b="1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sp>
        <p:nvSpPr>
          <p:cNvPr id="57" name="Прямоугольник 5"/>
          <p:cNvSpPr>
            <a:spLocks noChangeArrowheads="1"/>
          </p:cNvSpPr>
          <p:nvPr/>
        </p:nvSpPr>
        <p:spPr bwMode="auto">
          <a:xfrm>
            <a:off x="9885535" y="1750755"/>
            <a:ext cx="1731962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Tx/>
              <a:buNone/>
            </a:pP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1С:</a:t>
            </a:r>
            <a:r>
              <a:rPr lang="en-US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ERP </a:t>
            </a:r>
            <a:r>
              <a:rPr lang="ru-RU" altLang="ru-RU" sz="2000" b="1">
                <a:solidFill>
                  <a:schemeClr val="tx1"/>
                </a:solidFill>
                <a:cs typeface="Arial" panose="020B0604020202020204" pitchFamily="34" charset="0"/>
              </a:rPr>
              <a:t>УСО</a:t>
            </a:r>
          </a:p>
        </p:txBody>
      </p:sp>
    </p:spTree>
    <p:extLst>
      <p:ext uri="{BB962C8B-B14F-4D97-AF65-F5344CB8AC3E}">
        <p14:creationId xmlns:p14="http://schemas.microsoft.com/office/powerpoint/2010/main" val="271791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Функциональные возможности «1С:Смета»</a:t>
            </a:r>
            <a:endParaRPr lang="ru-RU" dirty="0"/>
          </a:p>
        </p:txBody>
      </p:sp>
      <p:sp>
        <p:nvSpPr>
          <p:cNvPr id="58" name="Прямоугольник 2"/>
          <p:cNvSpPr>
            <a:spLocks noChangeArrowheads="1"/>
          </p:cNvSpPr>
          <p:nvPr/>
        </p:nvSpPr>
        <p:spPr bwMode="auto">
          <a:xfrm>
            <a:off x="1080000" y="2052000"/>
            <a:ext cx="1029652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Использование различных методов расчета сметных документов (ресурсный и базисно-индексный метод);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Составление документов всех уровней (локальная, объектная сводная смета), расчет итогов по главам сводных сметных расчетов;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Формирование ведомостей потребности в ресурсах, ведомостей объемов работ, отчетов о расходе ресурсов (М-29, М-19);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Ведение журнала учета выполненных работ (КС-6а) на основе сметных документов, в том числе до ресурсов;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Отражение фактически потребленных ресурсов и анализ отклонений в актах КС-2 по сравнению с сметами.</a:t>
            </a:r>
          </a:p>
        </p:txBody>
      </p:sp>
    </p:spTree>
    <p:extLst>
      <p:ext uri="{BB962C8B-B14F-4D97-AF65-F5344CB8AC3E}">
        <p14:creationId xmlns:p14="http://schemas.microsoft.com/office/powerpoint/2010/main" val="3695931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Отличительные особенности «1С:Смета»</a:t>
            </a:r>
            <a:endParaRPr lang="ru-RU" dirty="0"/>
          </a:p>
        </p:txBody>
      </p:sp>
      <p:sp>
        <p:nvSpPr>
          <p:cNvPr id="4" name="Прямоугольник 2"/>
          <p:cNvSpPr>
            <a:spLocks noChangeArrowheads="1"/>
          </p:cNvSpPr>
          <p:nvPr/>
        </p:nvSpPr>
        <p:spPr bwMode="auto">
          <a:xfrm>
            <a:off x="1080000" y="2052000"/>
            <a:ext cx="10296525" cy="387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Блок обмена сметной документацией (быстрый перенос накопленной базы смет в нашу базу)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Функции совместной работы (настройка групп доступа, </a:t>
            </a:r>
            <a:r>
              <a:rPr lang="ru-RU" altLang="ru-RU" sz="2400" dirty="0" err="1">
                <a:solidFill>
                  <a:schemeClr val="tx1"/>
                </a:solidFill>
                <a:cs typeface="Arial" panose="020B0604020202020204" pitchFamily="34" charset="0"/>
              </a:rPr>
              <a:t>журналирование</a:t>
            </a: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 действий пользователей)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Функции </a:t>
            </a:r>
            <a:r>
              <a:rPr lang="ru-RU" altLang="ru-RU" sz="2400" dirty="0" err="1">
                <a:solidFill>
                  <a:schemeClr val="tx1"/>
                </a:solidFill>
                <a:cs typeface="Arial" panose="020B0604020202020204" pitchFamily="34" charset="0"/>
              </a:rPr>
              <a:t>версионирования</a:t>
            </a: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 (хранение любого нужного состояния локальных смет, откат до нужных состояний, сравнение версий)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Быстрое получение печатных форм и выгрузка данных в другие системы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Полноценная информация в открытой системе (возможность легкой миграции данных при необходимости)</a:t>
            </a:r>
          </a:p>
          <a:p>
            <a:pPr eaLnBrk="1">
              <a:spcAft>
                <a:spcPct val="0"/>
              </a:spcAft>
              <a:buClrTx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solidFill>
                  <a:schemeClr val="tx1"/>
                </a:solidFill>
                <a:cs typeface="Arial" panose="020B0604020202020204" pitchFamily="34" charset="0"/>
              </a:rPr>
              <a:t>Относительно низкая стоимость лицензий и сопровождения</a:t>
            </a:r>
          </a:p>
        </p:txBody>
      </p:sp>
    </p:spTree>
    <p:extLst>
      <p:ext uri="{BB962C8B-B14F-4D97-AF65-F5344CB8AC3E}">
        <p14:creationId xmlns:p14="http://schemas.microsoft.com/office/powerpoint/2010/main" val="39526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5"/>
            <a:ext cx="8380105" cy="419624"/>
          </a:xfrm>
        </p:spPr>
        <p:txBody>
          <a:bodyPr/>
          <a:lstStyle/>
          <a:p>
            <a:r>
              <a:rPr lang="ru-RU" dirty="0" smtClean="0"/>
              <a:t>Доступные методики в «1С:Смета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080000" y="2052000"/>
            <a:ext cx="8470900" cy="387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3000"/>
              </a:lnSpc>
              <a:spcAft>
                <a:spcPct val="0"/>
              </a:spcAft>
              <a:buSzPct val="100000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 системе возможен расчет сметных документов и актов выполненных работ по методологиям: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endParaRPr lang="ru-RU" altLang="ru-RU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endParaRPr lang="ru-RU" altLang="ru-RU" sz="2400" dirty="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Методика МДС 2001 года (ресурсный и базисно-индексный метод)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Методика ТСН г. Москва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Устаревшие методики (1984 года)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Методика МДС редакции 2017-2018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Методика РСНБ Казахстана</a:t>
            </a:r>
          </a:p>
          <a:p>
            <a:pPr marL="342900" indent="-342900">
              <a:lnSpc>
                <a:spcPct val="93000"/>
              </a:lnSpc>
              <a:spcAft>
                <a:spcPct val="0"/>
              </a:spcAft>
              <a:buSzPct val="100000"/>
              <a:buFont typeface="Times New Roman" panose="02020603050405020304" pitchFamily="18" charset="0"/>
              <a:buChar char="•"/>
            </a:pPr>
            <a:r>
              <a:rPr lang="ru-RU" altLang="ru-RU" sz="2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Возможность добавить фирменную методику</a:t>
            </a:r>
          </a:p>
        </p:txBody>
      </p:sp>
    </p:spTree>
    <p:extLst>
      <p:ext uri="{BB962C8B-B14F-4D97-AF65-F5344CB8AC3E}">
        <p14:creationId xmlns:p14="http://schemas.microsoft.com/office/powerpoint/2010/main" val="289305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460966"/>
            <a:ext cx="8380105" cy="724323"/>
          </a:xfrm>
        </p:spPr>
        <p:txBody>
          <a:bodyPr/>
          <a:lstStyle/>
          <a:p>
            <a:r>
              <a:rPr lang="ru-RU" dirty="0" smtClean="0"/>
              <a:t>Проблема перехода от единичных расценок к конструктивам</a:t>
            </a:r>
            <a:endParaRPr lang="ru-RU" dirty="0"/>
          </a:p>
        </p:txBody>
      </p:sp>
      <p:pic>
        <p:nvPicPr>
          <p:cNvPr id="4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34" y="3103192"/>
            <a:ext cx="4327525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620000" y="2804742"/>
            <a:ext cx="30305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9pPr>
          </a:lstStyle>
          <a:p>
            <a:pPr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 на кладку</a:t>
            </a:r>
            <a:r>
              <a:rPr lang="en-US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в м3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20000" y="3772517"/>
            <a:ext cx="36401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9pPr>
          </a:lstStyle>
          <a:p>
            <a:pPr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 на утепление в м2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20000" y="4838129"/>
            <a:ext cx="36401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9pPr>
          </a:lstStyle>
          <a:p>
            <a:pPr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 на оштукатуривание в м2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20000" y="5928642"/>
            <a:ext cx="36401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9pPr>
          </a:lstStyle>
          <a:p>
            <a:pPr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Норматив на оштукатуривание каждого последующего слоя м2</a:t>
            </a:r>
          </a:p>
        </p:txBody>
      </p:sp>
      <p:cxnSp>
        <p:nvCxnSpPr>
          <p:cNvPr id="10" name="Прямая соединительная линия 21"/>
          <p:cNvCxnSpPr>
            <a:cxnSpLocks noChangeShapeType="1"/>
          </p:cNvCxnSpPr>
          <p:nvPr/>
        </p:nvCxnSpPr>
        <p:spPr bwMode="auto">
          <a:xfrm flipV="1">
            <a:off x="5030736" y="4541684"/>
            <a:ext cx="496888" cy="9525"/>
          </a:xfrm>
          <a:prstGeom prst="line">
            <a:avLst/>
          </a:prstGeom>
          <a:noFill/>
          <a:ln w="44450" algn="ctr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620000" y="1590504"/>
            <a:ext cx="75596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Futura PT Demi" pitchFamily="34" charset="0"/>
              </a:defRPr>
            </a:lvl9pPr>
          </a:lstStyle>
          <a:p>
            <a:pPr>
              <a:defRPr/>
            </a:pP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Отсутствует системный подход к формированию базы данных </a:t>
            </a:r>
            <a:r>
              <a:rPr lang="ru-RU" altLang="ru-RU" sz="180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t>сметных</a:t>
            </a:r>
            <a:r>
              <a:rPr lang="ru-RU" altLang="ru-RU" sz="1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нормативов, которые могут по умолчанию назначаться на элементы модели.</a:t>
            </a:r>
          </a:p>
        </p:txBody>
      </p:sp>
    </p:spTree>
    <p:extLst>
      <p:ext uri="{BB962C8B-B14F-4D97-AF65-F5344CB8AC3E}">
        <p14:creationId xmlns:p14="http://schemas.microsoft.com/office/powerpoint/2010/main" val="241737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308617"/>
            <a:ext cx="8380105" cy="1029022"/>
          </a:xfrm>
        </p:spPr>
        <p:txBody>
          <a:bodyPr/>
          <a:lstStyle/>
          <a:p>
            <a:r>
              <a:rPr lang="ru-RU" dirty="0" smtClean="0"/>
              <a:t>Взаимодействие с ФГИС ЦС. Классификатор строительных материалов, оборудования</a:t>
            </a:r>
            <a:br>
              <a:rPr lang="ru-RU" dirty="0" smtClean="0"/>
            </a:br>
            <a:r>
              <a:rPr lang="ru-RU" dirty="0" smtClean="0"/>
              <a:t>и механизмов</a:t>
            </a:r>
            <a:endParaRPr lang="ru-RU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975043" y="4334026"/>
            <a:ext cx="100806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3000"/>
              </a:lnSpc>
              <a:spcAft>
                <a:spcPts val="12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700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 algn="r">
              <a:lnSpc>
                <a:spcPct val="93000"/>
              </a:lnSpc>
              <a:spcAft>
                <a:spcPts val="9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 algn="r">
              <a:lnSpc>
                <a:spcPct val="93000"/>
              </a:lnSpc>
              <a:spcAft>
                <a:spcPts val="7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1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 algn="r">
              <a:lnSpc>
                <a:spcPct val="93000"/>
              </a:lnSpc>
              <a:spcAft>
                <a:spcPts val="4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 algn="r">
              <a:lnSpc>
                <a:spcPct val="93000"/>
              </a:lnSpc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700" b="1">
                <a:solidFill>
                  <a:srgbClr val="666666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cs typeface="Arial" panose="020B0604020202020204" pitchFamily="34" charset="0"/>
              </a:rPr>
              <a:t>Сметная система уже построена из отдельных блоков – расчетный модуль, интеграционные модули и модуль нормативов. </a:t>
            </a: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endParaRPr lang="ru-RU" altLang="ru-RU" sz="240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ru-RU" altLang="ru-RU" sz="2400">
                <a:solidFill>
                  <a:schemeClr val="tx1"/>
                </a:solidFill>
                <a:cs typeface="Arial" panose="020B0604020202020204" pitchFamily="34" charset="0"/>
              </a:rPr>
              <a:t>На текущий момент функции загрузки информации выходят в релизы по мере их появления в ФГИС ЦС.</a:t>
            </a: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2189480" y="1819426"/>
            <a:ext cx="1701800" cy="9429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Модуль работы с нормативами</a:t>
            </a:r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2189480" y="3051326"/>
            <a:ext cx="1701800" cy="942975"/>
          </a:xfrm>
          <a:prstGeom prst="rect">
            <a:avLst/>
          </a:prstGeom>
          <a:solidFill>
            <a:srgbClr val="44A1AE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 sz="1600">
                <a:solidFill>
                  <a:srgbClr val="000000"/>
                </a:solidFill>
                <a:ea typeface="Arial Unicode MS" panose="020B0604020202020204" pitchFamily="34" charset="-128"/>
              </a:rPr>
              <a:t>ФГИС ЦС</a:t>
            </a:r>
          </a:p>
        </p:txBody>
      </p:sp>
      <p:cxnSp>
        <p:nvCxnSpPr>
          <p:cNvPr id="8" name="Соединительная линия уступом 7"/>
          <p:cNvCxnSpPr>
            <a:cxnSpLocks noChangeShapeType="1"/>
            <a:stCxn id="6" idx="3"/>
            <a:endCxn id="16" idx="1"/>
          </p:cNvCxnSpPr>
          <p:nvPr/>
        </p:nvCxnSpPr>
        <p:spPr bwMode="auto">
          <a:xfrm>
            <a:off x="3891280" y="2292501"/>
            <a:ext cx="1050925" cy="557212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10"/>
          <p:cNvCxnSpPr>
            <a:cxnSpLocks noChangeShapeType="1"/>
            <a:stCxn id="7" idx="3"/>
            <a:endCxn id="16" idx="1"/>
          </p:cNvCxnSpPr>
          <p:nvPr/>
        </p:nvCxnSpPr>
        <p:spPr bwMode="auto">
          <a:xfrm flipV="1">
            <a:off x="3891280" y="2849713"/>
            <a:ext cx="1050925" cy="674688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 bwMode="auto">
          <a:xfrm>
            <a:off x="8098155" y="3279926"/>
            <a:ext cx="1920875" cy="7143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>
                <a:solidFill>
                  <a:srgbClr val="000000"/>
                </a:solidFill>
                <a:ea typeface="Arial Unicode MS" panose="020B0604020202020204" pitchFamily="34" charset="-128"/>
              </a:rPr>
              <a:t>Экспертиза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098155" y="2405213"/>
            <a:ext cx="1920875" cy="7143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>
                <a:solidFill>
                  <a:srgbClr val="000000"/>
                </a:solidFill>
                <a:ea typeface="Arial Unicode MS" panose="020B0604020202020204" pitchFamily="34" charset="-128"/>
              </a:rPr>
              <a:t>Хранение</a:t>
            </a: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098155" y="1533676"/>
            <a:ext cx="1920875" cy="714375"/>
          </a:xfrm>
          <a:prstGeom prst="rect">
            <a:avLst/>
          </a:prstGeom>
          <a:solidFill>
            <a:srgbClr val="FFFFCC"/>
          </a:solidFill>
          <a:ln>
            <a:solidFill>
              <a:srgbClr val="CC330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>
              <a:lnSpc>
                <a:spcPct val="110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>
                <a:solidFill>
                  <a:srgbClr val="000000"/>
                </a:solidFill>
                <a:ea typeface="Arial Unicode MS" panose="020B0604020202020204" pitchFamily="34" charset="-128"/>
              </a:rPr>
              <a:t>Сторонние системы</a:t>
            </a:r>
          </a:p>
        </p:txBody>
      </p:sp>
      <p:cxnSp>
        <p:nvCxnSpPr>
          <p:cNvPr id="13" name="Соединительная линия уступом 10"/>
          <p:cNvCxnSpPr>
            <a:cxnSpLocks noChangeShapeType="1"/>
            <a:stCxn id="16" idx="3"/>
            <a:endCxn id="10" idx="1"/>
          </p:cNvCxnSpPr>
          <p:nvPr/>
        </p:nvCxnSpPr>
        <p:spPr bwMode="auto">
          <a:xfrm>
            <a:off x="6858318" y="2849713"/>
            <a:ext cx="1239837" cy="788988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4" name="Соединительная линия уступом 10"/>
          <p:cNvCxnSpPr>
            <a:cxnSpLocks noChangeShapeType="1"/>
            <a:stCxn id="16" idx="3"/>
            <a:endCxn id="11" idx="1"/>
          </p:cNvCxnSpPr>
          <p:nvPr/>
        </p:nvCxnSpPr>
        <p:spPr bwMode="auto">
          <a:xfrm flipV="1">
            <a:off x="6858318" y="2762401"/>
            <a:ext cx="1239837" cy="87312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0"/>
          <p:cNvCxnSpPr>
            <a:cxnSpLocks noChangeShapeType="1"/>
            <a:stCxn id="16" idx="3"/>
            <a:endCxn id="12" idx="1"/>
          </p:cNvCxnSpPr>
          <p:nvPr/>
        </p:nvCxnSpPr>
        <p:spPr bwMode="auto">
          <a:xfrm flipV="1">
            <a:off x="6858318" y="1892451"/>
            <a:ext cx="1239837" cy="957262"/>
          </a:xfrm>
          <a:prstGeom prst="bentConnector3">
            <a:avLst>
              <a:gd name="adj1" fmla="val 50000"/>
            </a:avLst>
          </a:prstGeom>
          <a:ln>
            <a:solidFill>
              <a:srgbClr val="CC3300"/>
            </a:solidFill>
            <a:headEnd/>
            <a:tailEnd type="triangle" w="med" len="med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6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2205" y="1890863"/>
            <a:ext cx="1916113" cy="1916113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7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1691632"/>
            <a:ext cx="6086475" cy="4605337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3680" y="1413819"/>
            <a:ext cx="7613650" cy="3178175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830" y="4233219"/>
            <a:ext cx="5238750" cy="2420938"/>
          </a:xfrm>
          <a:prstGeom prst="rect">
            <a:avLst/>
          </a:prstGeom>
          <a:ln>
            <a:solidFill>
              <a:srgbClr val="CC33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8838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49235" y="613316"/>
            <a:ext cx="8380105" cy="419624"/>
          </a:xfrm>
        </p:spPr>
        <p:txBody>
          <a:bodyPr/>
          <a:lstStyle/>
          <a:p>
            <a:r>
              <a:rPr lang="ru-RU" dirty="0" smtClean="0"/>
              <a:t>Взаимодействие с ФГИС ЦС. </a:t>
            </a:r>
            <a:r>
              <a:rPr lang="ru-RU" dirty="0" smtClean="0"/>
              <a:t>Перенос сроков</a:t>
            </a:r>
            <a:endParaRPr lang="ru-RU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080000" y="5045815"/>
            <a:ext cx="10085029" cy="12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93000"/>
              </a:lnSpc>
              <a:spcAft>
                <a:spcPct val="0"/>
              </a:spcAft>
              <a:buSzPct val="100000"/>
              <a:defRPr sz="240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defRPr>
            </a:lvl1pPr>
          </a:lstStyle>
          <a:p>
            <a:r>
              <a:rPr lang="ru-RU" altLang="ru-RU" sz="2000" dirty="0" smtClean="0"/>
              <a:t>В настоящий момент публичные слушания проходит проект приказа «</a:t>
            </a:r>
            <a:r>
              <a:rPr lang="ru-RU" sz="2000" dirty="0" smtClean="0"/>
              <a:t>О </a:t>
            </a:r>
            <a:r>
              <a:rPr lang="ru-RU" sz="2000" dirty="0"/>
              <a:t>внесении изменений в проект постановления Правительства Российской Федерации от 23 декабря 2016 г. № </a:t>
            </a:r>
            <a:r>
              <a:rPr lang="ru-RU" sz="2000" dirty="0" smtClean="0"/>
              <a:t>1452», предусматривающий перенос сроков ввода ФГИС ЦС на 2022 год.</a:t>
            </a:r>
            <a:endParaRPr lang="ru-RU" altLang="ru-RU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00" y="1420394"/>
            <a:ext cx="9331067" cy="329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1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ФорумД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ФорумДИ</Template>
  <TotalTime>180</TotalTime>
  <Words>1206</Words>
  <Application>Microsoft Office PowerPoint</Application>
  <PresentationFormat>Широкоэкранный</PresentationFormat>
  <Paragraphs>160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 Unicode MS</vt:lpstr>
      <vt:lpstr>Arial</vt:lpstr>
      <vt:lpstr>Calibri</vt:lpstr>
      <vt:lpstr>Calibri Light</vt:lpstr>
      <vt:lpstr>Times New Roman</vt:lpstr>
      <vt:lpstr>ФорумДИ</vt:lpstr>
      <vt:lpstr>Презентация PowerPoint</vt:lpstr>
      <vt:lpstr>О решении «1С:Смета»</vt:lpstr>
      <vt:lpstr>Местоположение «1С:Смета» в структуре «1С:BIM»</vt:lpstr>
      <vt:lpstr>Функциональные возможности «1С:Смета»</vt:lpstr>
      <vt:lpstr>Отличительные особенности «1С:Смета»</vt:lpstr>
      <vt:lpstr>Доступные методики в «1С:Смета»</vt:lpstr>
      <vt:lpstr>Проблема перехода от единичных расценок к конструктивам</vt:lpstr>
      <vt:lpstr>Взаимодействие с ФГИС ЦС. Классификатор строительных материалов, оборудования и механизмов</vt:lpstr>
      <vt:lpstr>Взаимодействие с ФГИС ЦС. Перенос сроков</vt:lpstr>
      <vt:lpstr>Ранжирование ресурсов в «1С:Смета»</vt:lpstr>
      <vt:lpstr>Процесс получения сметной документации</vt:lpstr>
      <vt:lpstr>Назначение сметных свойств на элементы модели</vt:lpstr>
      <vt:lpstr>Осмечивание реконструкции корпуса здания на  Дмитровском шоссе, г. Москва с использованием «1С:Смета 3» и «Renga Architecture»</vt:lpstr>
      <vt:lpstr>Осмечивание реконструкции корпуса здания на  Дмитровском шоссе, г. Москва с использованием «1С:Смета 3» и «Renga Architecture»</vt:lpstr>
      <vt:lpstr>Осмечивание реконструкции корпуса здания на  Дмитровском шоссе, г. Москва с использованием «1С:Смета 3» и «Renga Architecture»</vt:lpstr>
      <vt:lpstr>Реализация BIM системы учета Девелопера «Сити-XXI век» на базе продуктов «1С:ERP»</vt:lpstr>
      <vt:lpstr>Реализация BIM системы учета Девелопера «Сити-XXI век» на базе продуктов «1С:ERP»</vt:lpstr>
      <vt:lpstr>Реализация BIM системы учета Девелопера «Сити-XXI век» на базе продуктов «1С:ERP»</vt:lpstr>
      <vt:lpstr>Реализация BIM системы учета Девелопера «Сити-XXI век» на базе продуктов «1С:ERP»</vt:lpstr>
      <vt:lpstr>Визуализация данных сметной системы на модели</vt:lpstr>
      <vt:lpstr>Визуализация данных сметной системы на модели</vt:lpstr>
      <vt:lpstr>О решении «1С:Смета»</vt:lpstr>
      <vt:lpstr>О решении «1С:Смета»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Vladimir Sudarikov</dc:creator>
  <cp:lastModifiedBy>Vladimir Sudarikov</cp:lastModifiedBy>
  <cp:revision>31</cp:revision>
  <dcterms:created xsi:type="dcterms:W3CDTF">2018-11-16T04:26:34Z</dcterms:created>
  <dcterms:modified xsi:type="dcterms:W3CDTF">2019-01-24T13:17:28Z</dcterms:modified>
</cp:coreProperties>
</file>